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308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9" r:id="rId42"/>
    <p:sldId id="300" r:id="rId43"/>
    <p:sldId id="301" r:id="rId44"/>
    <p:sldId id="302" r:id="rId45"/>
    <p:sldId id="303" r:id="rId46"/>
    <p:sldId id="306" r:id="rId47"/>
    <p:sldId id="307" r:id="rId4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7FFF"/>
    <a:srgbClr val="4F8AFF"/>
    <a:srgbClr val="5E94FF"/>
    <a:srgbClr val="4A51A8"/>
    <a:srgbClr val="343974"/>
    <a:srgbClr val="373C7D"/>
    <a:srgbClr val="252853"/>
    <a:srgbClr val="26538A"/>
    <a:srgbClr val="417FCB"/>
    <a:srgbClr val="2047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3" autoAdjust="0"/>
    <p:restoredTop sz="94598" autoAdjust="0"/>
  </p:normalViewPr>
  <p:slideViewPr>
    <p:cSldViewPr snapToGrid="0">
      <p:cViewPr varScale="1">
        <p:scale>
          <a:sx n="107" d="100"/>
          <a:sy n="107" d="100"/>
        </p:scale>
        <p:origin x="78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9DE287-5387-4B7E-B83B-E734F92A68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42D61ED-4BCD-487E-AD25-2D03AF3215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F083380-79A7-4EFE-8B10-7103CBB05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8AD0-477A-4822-AEF2-E15D69D6D4F8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CBEC827-4930-4285-B1C6-05FBA5FFA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50A3DC-3793-4149-B8D1-89D25DD6D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CD3D-3FB2-46B7-85A4-BE77C2E737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5001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84CAF-65DF-4FBC-A448-5D18F7A49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DD56757-E303-4D21-8BF7-D7CFF07B3F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06A6FD-A0BA-4CB5-B9B3-3516FBFDE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8AD0-477A-4822-AEF2-E15D69D6D4F8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0543C5-3254-4742-AF30-51CC7F468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03BFE1-94D7-4C44-A78D-D8E542C42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CD3D-3FB2-46B7-85A4-BE77C2E737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1129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F87A95B-EEA2-4195-A792-381A7CA441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006AC91-D707-4BFE-BFE8-922BEA77E8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3B8CB49-7B69-4340-9154-EDC854596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8AD0-477A-4822-AEF2-E15D69D6D4F8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17F326-574F-459A-BDF8-483326B8A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894A5F-9EC8-4687-B9B5-71F29E386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CD3D-3FB2-46B7-85A4-BE77C2E737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2597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E38758-D0CA-4645-81D3-C79EC7E96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05752F-92B7-4A45-8A63-507061D5F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E6577F-DD4B-49B7-A0E7-8341E95C7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8AD0-477A-4822-AEF2-E15D69D6D4F8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141488-79F5-4D2D-939E-0A67C2FF1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CEB34DF-5ED3-4B47-A9DE-1879C56EA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CD3D-3FB2-46B7-85A4-BE77C2E737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9105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CA42F6-F02F-47BB-93C1-DB3A97CD2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65C6F19-EF76-47F5-8A43-639EED18E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A72A21-08B3-48B6-B305-F0AF6D998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8AD0-477A-4822-AEF2-E15D69D6D4F8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6BDFB9-8931-4CC8-BA91-9018A0E1A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B1C8F7B-A3D5-4CE0-B43B-FC13F3C7B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CD3D-3FB2-46B7-85A4-BE77C2E737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2862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00BACF-DE5C-44DC-AAC1-98714CBA6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C9291F-4766-4BA6-A9BF-CF5982A1C8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3F1B7FB-A31D-4795-931C-F680FA9A6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DFCCFDC-E496-45D2-A800-484F418AD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8AD0-477A-4822-AEF2-E15D69D6D4F8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77E7D59-EC6C-4802-A343-F2547B69B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EE3DC89-44F6-45AD-AC9B-D7E6ABFFB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CD3D-3FB2-46B7-85A4-BE77C2E737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7571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2F03A9-4C04-407C-A004-3DF782816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05AF9E4-1E9A-4B35-99A4-0CD497067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1111D1F-173F-4546-A090-2A23A94554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B0FDDD5-5589-40D8-919F-F9888D578E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6376B5A-5D6A-479E-97E3-F9AB3DEBA7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C5DB2E2-F174-43D9-AFD6-A5BE4EF70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8AD0-477A-4822-AEF2-E15D69D6D4F8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BAD4B80-CFB1-4E1E-9909-5BD061860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CAA92E2-9569-4379-8BED-D7E6DDB0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CD3D-3FB2-46B7-85A4-BE77C2E737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477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24FDE1-86E9-42EE-8796-C6FE4CE79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0498924-2862-4335-9C27-E62D02021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8AD0-477A-4822-AEF2-E15D69D6D4F8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3A603E0-A30D-4127-96EE-C6B08CDAA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37050D4-4C5A-4552-8199-C571C301E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CD3D-3FB2-46B7-85A4-BE77C2E737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4435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6C30B3D-9E0A-40B7-A426-DF2F479D1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8AD0-477A-4822-AEF2-E15D69D6D4F8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58DB5B0-4A71-4D17-A645-6A856072B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3B3AA2F-98FF-4B07-9464-04E4DCB49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CD3D-3FB2-46B7-85A4-BE77C2E737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5783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8CAD85-9D51-4C02-92BF-F9151C3E5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3457FB-035A-47A0-A26A-6B604DFDC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0ADF480-4200-4771-A803-201D9BCC2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84A42A6-04C8-42A5-9CF7-7099EC6AF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8AD0-477A-4822-AEF2-E15D69D6D4F8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79F6AEA-13E7-46D4-B9D9-0FF9CF498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7D6EFA9-FBE4-465F-8A78-979480F39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CD3D-3FB2-46B7-85A4-BE77C2E737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4552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B821FB-76DD-4E47-A463-B98771E8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9FC77FC-CE1A-4D4C-B8F4-C0CD0BB2D1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CE62916-8A73-4614-AB34-9CCA86AA2C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625642E-0BB8-427B-8BB6-0B5E67D5E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8AD0-477A-4822-AEF2-E15D69D6D4F8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71307A5-206F-424D-825C-054FB8C68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80FFFEC-AB73-4EAB-85D4-A381481B0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CD3D-3FB2-46B7-85A4-BE77C2E737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527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A51A8">
                <a:lumMod val="100000"/>
              </a:srgbClr>
            </a:gs>
            <a:gs pos="82000">
              <a:srgbClr val="3439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3E6CF3-A853-4885-9EB7-F474140E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CE4A24C-AAB8-40BF-BDDB-A6C5DAFE71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7F8170-47A3-4D7F-A4FC-581F2DBBC8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28AD0-477A-4822-AEF2-E15D69D6D4F8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07BDA72-8D02-402A-84EF-6F5C2B41B8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E614670-C959-455A-B4B6-CA333B370E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5CD3D-3FB2-46B7-85A4-BE77C2E737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224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gif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E87CE2-86A6-44D7-8B99-9C0987D4C880}"/>
              </a:ext>
            </a:extLst>
          </p:cNvPr>
          <p:cNvSpPr txBox="1"/>
          <p:nvPr/>
        </p:nvSpPr>
        <p:spPr>
          <a:xfrm>
            <a:off x="1497873" y="3063599"/>
            <a:ext cx="9196252" cy="136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altLang="ru-RU" sz="100" dirty="0">
                <a:solidFill>
                  <a:schemeClr val="bg1">
                    <a:lumMod val="95000"/>
                    <a:alpha val="0"/>
                  </a:schemeClr>
                </a:solidFill>
                <a:effectLst/>
                <a:latin typeface="Times New Roman" pitchFamily="18" charset="0"/>
                <a:cs typeface="Times New Roman" pitchFamily="18" charset="0"/>
              </a:rPr>
              <a:t>Разработка многопользовательского сервиса</a:t>
            </a:r>
          </a:p>
          <a:p>
            <a:pPr algn="ctr">
              <a:lnSpc>
                <a:spcPct val="150000"/>
              </a:lnSpc>
            </a:pPr>
            <a:r>
              <a:rPr lang="ru-RU" altLang="ru-RU" sz="100" dirty="0">
                <a:solidFill>
                  <a:schemeClr val="bg1">
                    <a:lumMod val="95000"/>
                    <a:alpha val="0"/>
                  </a:schemeClr>
                </a:solidFill>
                <a:effectLst/>
                <a:latin typeface="Times New Roman" pitchFamily="18" charset="0"/>
                <a:cs typeface="Times New Roman" pitchFamily="18" charset="0"/>
              </a:rPr>
              <a:t>онлайн записи музыкальных композиций</a:t>
            </a:r>
            <a:endParaRPr lang="ru-RU" sz="100" dirty="0">
              <a:solidFill>
                <a:schemeClr val="bg1">
                  <a:lumMod val="95000"/>
                  <a:alpha val="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431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Овал 11">
            <a:extLst>
              <a:ext uri="{FF2B5EF4-FFF2-40B4-BE49-F238E27FC236}">
                <a16:creationId xmlns:a16="http://schemas.microsoft.com/office/drawing/2014/main" id="{F2920B0D-1E66-4EE7-AB6A-74DD1ADF7252}"/>
              </a:ext>
            </a:extLst>
          </p:cNvPr>
          <p:cNvSpPr/>
          <p:nvPr/>
        </p:nvSpPr>
        <p:spPr>
          <a:xfrm>
            <a:off x="13790153" y="4779778"/>
            <a:ext cx="3276652" cy="3276652"/>
          </a:xfrm>
          <a:prstGeom prst="ellipse">
            <a:avLst/>
          </a:prstGeom>
          <a:solidFill>
            <a:srgbClr val="3F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D86911-2C02-423A-AF77-F95CF5D18A92}"/>
              </a:ext>
            </a:extLst>
          </p:cNvPr>
          <p:cNvSpPr txBox="1"/>
          <p:nvPr/>
        </p:nvSpPr>
        <p:spPr>
          <a:xfrm>
            <a:off x="12473368" y="133491"/>
            <a:ext cx="121920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Анализ существующих решений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42906D-EC34-42CE-BC0A-9926A7D22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7758">
            <a:off x="17694002" y="725013"/>
            <a:ext cx="1750719" cy="175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2513DA0-8215-4AC5-AD59-12D0FB6AE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4629" y="1009603"/>
            <a:ext cx="1520819" cy="114061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47D11FAB-BBB7-4004-BD27-A5860041D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8249" y="1076033"/>
            <a:ext cx="1015528" cy="1015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F444053-5F1A-4794-B33C-9EF54961ECCF}"/>
              </a:ext>
            </a:extLst>
          </p:cNvPr>
          <p:cNvSpPr txBox="1"/>
          <p:nvPr/>
        </p:nvSpPr>
        <p:spPr>
          <a:xfrm>
            <a:off x="0" y="2367171"/>
            <a:ext cx="121920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Модуль осуществления совместной записи для многопользовательского сервиса онлайн записи композиций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D7ADC0-0047-4716-8A95-D74864D134C7}"/>
              </a:ext>
            </a:extLst>
          </p:cNvPr>
          <p:cNvSpPr txBox="1"/>
          <p:nvPr/>
        </p:nvSpPr>
        <p:spPr>
          <a:xfrm>
            <a:off x="-1" y="623343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1800" b="1" dirty="0">
                <a:solidFill>
                  <a:schemeClr val="bg1">
                    <a:lumMod val="95000"/>
                  </a:schemeClr>
                </a:solidFill>
                <a:cs typeface="Times New Roman" panose="02020603050405020304" pitchFamily="18" charset="0"/>
              </a:rPr>
              <a:t>Исполнитель:	Горбачев А. Д.</a:t>
            </a:r>
            <a:r>
              <a:rPr lang="ru-RU" altLang="ru-RU" b="1" dirty="0">
                <a:solidFill>
                  <a:schemeClr val="bg1">
                    <a:lumMod val="95000"/>
                  </a:schemeClr>
                </a:solidFill>
                <a:cs typeface="Times New Roman" panose="02020603050405020304" pitchFamily="18" charset="0"/>
              </a:rPr>
              <a:t>                                                                                           </a:t>
            </a:r>
            <a:r>
              <a:rPr lang="ru-RU" altLang="ru-RU" sz="1800" b="1" dirty="0">
                <a:solidFill>
                  <a:schemeClr val="bg1">
                    <a:lumMod val="95000"/>
                  </a:schemeClr>
                </a:solidFill>
                <a:cs typeface="Times New Roman" panose="02020603050405020304" pitchFamily="18" charset="0"/>
              </a:rPr>
              <a:t>Руководитель:	    Селиванов С. А</a:t>
            </a:r>
            <a:r>
              <a:rPr lang="ru-RU" altLang="ru-RU" sz="1600" b="1" dirty="0">
                <a:solidFill>
                  <a:schemeClr val="bg1">
                    <a:lumMod val="95000"/>
                  </a:schemeClr>
                </a:solidFill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3DEF57-571D-4B3B-81BE-E972192FDCC2}"/>
              </a:ext>
            </a:extLst>
          </p:cNvPr>
          <p:cNvSpPr txBox="1"/>
          <p:nvPr/>
        </p:nvSpPr>
        <p:spPr>
          <a:xfrm>
            <a:off x="-12443338" y="-46448"/>
            <a:ext cx="12192000" cy="981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altLang="ru-RU" sz="4400" b="1" dirty="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Цель работы </a:t>
            </a:r>
            <a:endParaRPr lang="ru-RU" sz="44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735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Овал 22">
            <a:extLst>
              <a:ext uri="{FF2B5EF4-FFF2-40B4-BE49-F238E27FC236}">
                <a16:creationId xmlns:a16="http://schemas.microsoft.com/office/drawing/2014/main" id="{6C878650-3D13-4099-B10F-CFDBBA3D0EEA}"/>
              </a:ext>
            </a:extLst>
          </p:cNvPr>
          <p:cNvSpPr/>
          <p:nvPr/>
        </p:nvSpPr>
        <p:spPr>
          <a:xfrm>
            <a:off x="12275720" y="5061326"/>
            <a:ext cx="2990553" cy="2990553"/>
          </a:xfrm>
          <a:prstGeom prst="ellipse">
            <a:avLst/>
          </a:prstGeom>
          <a:solidFill>
            <a:srgbClr val="3F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67A448AF-5DF6-454A-B61F-7803EF7FA239}"/>
              </a:ext>
            </a:extLst>
          </p:cNvPr>
          <p:cNvSpPr/>
          <p:nvPr/>
        </p:nvSpPr>
        <p:spPr>
          <a:xfrm>
            <a:off x="-3074275" y="4815840"/>
            <a:ext cx="2990553" cy="2990553"/>
          </a:xfrm>
          <a:prstGeom prst="ellipse">
            <a:avLst/>
          </a:prstGeom>
          <a:solidFill>
            <a:srgbClr val="5E9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D86911-2C02-423A-AF77-F95CF5D18A92}"/>
              </a:ext>
            </a:extLst>
          </p:cNvPr>
          <p:cNvSpPr txBox="1"/>
          <p:nvPr/>
        </p:nvSpPr>
        <p:spPr>
          <a:xfrm>
            <a:off x="12473368" y="133491"/>
            <a:ext cx="121920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Анализ существующих решений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F4112-6473-4D84-8033-EFE47BA2D2FB}"/>
              </a:ext>
            </a:extLst>
          </p:cNvPr>
          <p:cNvSpPr txBox="1"/>
          <p:nvPr/>
        </p:nvSpPr>
        <p:spPr>
          <a:xfrm>
            <a:off x="-540" y="-46448"/>
            <a:ext cx="12192000" cy="981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altLang="ru-RU" sz="4400" b="1" dirty="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Цель работы </a:t>
            </a:r>
            <a:endParaRPr lang="ru-RU" sz="44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3C3370-4C0D-4D6F-8B12-336AFA02FDED}"/>
              </a:ext>
            </a:extLst>
          </p:cNvPr>
          <p:cNvSpPr txBox="1"/>
          <p:nvPr/>
        </p:nvSpPr>
        <p:spPr>
          <a:xfrm>
            <a:off x="-540" y="2687317"/>
            <a:ext cx="121920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Целью выпускной квалификационной работы выступает разработка </a:t>
            </a:r>
            <a:r>
              <a:rPr lang="ru-RU" sz="3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модуля осуществления совместной записи </a:t>
            </a:r>
            <a:r>
              <a:rPr lang="ru-RU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для многопользовательского сервиса онлайн записи музыкальных композиций.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4747D2-CB7E-4986-B7EC-2C22F30D00F1}"/>
              </a:ext>
            </a:extLst>
          </p:cNvPr>
          <p:cNvSpPr txBox="1"/>
          <p:nvPr/>
        </p:nvSpPr>
        <p:spPr>
          <a:xfrm>
            <a:off x="-12604838" y="162049"/>
            <a:ext cx="12191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Требования к модулю</a:t>
            </a:r>
          </a:p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программного комплекса</a:t>
            </a:r>
          </a:p>
        </p:txBody>
      </p:sp>
    </p:spTree>
    <p:extLst>
      <p:ext uri="{BB962C8B-B14F-4D97-AF65-F5344CB8AC3E}">
        <p14:creationId xmlns:p14="http://schemas.microsoft.com/office/powerpoint/2010/main" val="3816192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вал 7">
            <a:extLst>
              <a:ext uri="{FF2B5EF4-FFF2-40B4-BE49-F238E27FC236}">
                <a16:creationId xmlns:a16="http://schemas.microsoft.com/office/drawing/2014/main" id="{A4D9EEBD-01F8-40B7-86D7-6F999DA2A3DA}"/>
              </a:ext>
            </a:extLst>
          </p:cNvPr>
          <p:cNvSpPr/>
          <p:nvPr/>
        </p:nvSpPr>
        <p:spPr>
          <a:xfrm>
            <a:off x="12275720" y="5061326"/>
            <a:ext cx="2990553" cy="2990553"/>
          </a:xfrm>
          <a:prstGeom prst="ellipse">
            <a:avLst/>
          </a:prstGeom>
          <a:solidFill>
            <a:srgbClr val="3F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F9069C30-DCEB-4AE5-B05C-D73FB65DFF05}"/>
              </a:ext>
            </a:extLst>
          </p:cNvPr>
          <p:cNvSpPr/>
          <p:nvPr/>
        </p:nvSpPr>
        <p:spPr>
          <a:xfrm>
            <a:off x="-3516182" y="-3684339"/>
            <a:ext cx="15012870" cy="15012870"/>
          </a:xfrm>
          <a:prstGeom prst="ellipse">
            <a:avLst/>
          </a:prstGeom>
          <a:solidFill>
            <a:srgbClr val="5E94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D86911-2C02-423A-AF77-F95CF5D18A92}"/>
              </a:ext>
            </a:extLst>
          </p:cNvPr>
          <p:cNvSpPr txBox="1"/>
          <p:nvPr/>
        </p:nvSpPr>
        <p:spPr>
          <a:xfrm>
            <a:off x="12473368" y="133491"/>
            <a:ext cx="121920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Анализ существующих решений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F4112-6473-4D84-8033-EFE47BA2D2FB}"/>
              </a:ext>
            </a:extLst>
          </p:cNvPr>
          <p:cNvSpPr txBox="1"/>
          <p:nvPr/>
        </p:nvSpPr>
        <p:spPr>
          <a:xfrm>
            <a:off x="12546430" y="-46448"/>
            <a:ext cx="12192000" cy="981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altLang="ru-RU" sz="4400" b="1" dirty="0">
                <a:solidFill>
                  <a:schemeClr val="bg1">
                    <a:lumMod val="95000"/>
                    <a:alpha val="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Цель работы </a:t>
            </a:r>
            <a:endParaRPr lang="ru-RU" sz="4400" b="1" dirty="0">
              <a:solidFill>
                <a:schemeClr val="bg1">
                  <a:lumMod val="95000"/>
                  <a:alpha val="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57E0A0-7607-4443-A18A-5DA06C85F290}"/>
              </a:ext>
            </a:extLst>
          </p:cNvPr>
          <p:cNvSpPr txBox="1"/>
          <p:nvPr/>
        </p:nvSpPr>
        <p:spPr>
          <a:xfrm>
            <a:off x="1" y="162049"/>
            <a:ext cx="12191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Требования к модулю</a:t>
            </a:r>
          </a:p>
          <a:p>
            <a:pPr algn="ctr"/>
            <a:r>
              <a:rPr lang="ru-RU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программного комплекса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31825-F5B4-4864-A27B-575F8ACD0880}"/>
              </a:ext>
            </a:extLst>
          </p:cNvPr>
          <p:cNvSpPr txBox="1"/>
          <p:nvPr/>
        </p:nvSpPr>
        <p:spPr>
          <a:xfrm>
            <a:off x="695312" y="2761424"/>
            <a:ext cx="1060157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окно с конференцией, которое будет использоваться для записи музыкальных композиций</a:t>
            </a:r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  <a:endParaRPr lang="ru-RU" sz="3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сохранение записанных композиций на сервер</a:t>
            </a:r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  <a:endParaRPr lang="ru-RU" sz="3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определение доступа к записанным музыкальным композициям</a:t>
            </a:r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  <a:endParaRPr lang="ru-RU" sz="3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222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вал 6">
            <a:extLst>
              <a:ext uri="{FF2B5EF4-FFF2-40B4-BE49-F238E27FC236}">
                <a16:creationId xmlns:a16="http://schemas.microsoft.com/office/drawing/2014/main" id="{042D1EF9-45EE-4C74-88AB-532D4CCD37CE}"/>
              </a:ext>
            </a:extLst>
          </p:cNvPr>
          <p:cNvSpPr/>
          <p:nvPr/>
        </p:nvSpPr>
        <p:spPr>
          <a:xfrm>
            <a:off x="792533" y="-3819205"/>
            <a:ext cx="15012869" cy="15012869"/>
          </a:xfrm>
          <a:prstGeom prst="ellipse">
            <a:avLst/>
          </a:prstGeom>
          <a:solidFill>
            <a:srgbClr val="3F7F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85A00547-BC1F-4AF5-BE0A-A84C08C77DF6}"/>
              </a:ext>
            </a:extLst>
          </p:cNvPr>
          <p:cNvSpPr/>
          <p:nvPr/>
        </p:nvSpPr>
        <p:spPr>
          <a:xfrm>
            <a:off x="-3514777" y="4775227"/>
            <a:ext cx="3276652" cy="3276652"/>
          </a:xfrm>
          <a:prstGeom prst="ellipse">
            <a:avLst/>
          </a:prstGeom>
          <a:solidFill>
            <a:srgbClr val="5E9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D86911-2C02-423A-AF77-F95CF5D18A92}"/>
              </a:ext>
            </a:extLst>
          </p:cNvPr>
          <p:cNvSpPr txBox="1"/>
          <p:nvPr/>
        </p:nvSpPr>
        <p:spPr>
          <a:xfrm>
            <a:off x="12473368" y="133491"/>
            <a:ext cx="121920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Анализ существующих решений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F4112-6473-4D84-8033-EFE47BA2D2FB}"/>
              </a:ext>
            </a:extLst>
          </p:cNvPr>
          <p:cNvSpPr txBox="1"/>
          <p:nvPr/>
        </p:nvSpPr>
        <p:spPr>
          <a:xfrm>
            <a:off x="12546430" y="-46448"/>
            <a:ext cx="12192000" cy="981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altLang="ru-RU" sz="4400" b="1" dirty="0">
                <a:solidFill>
                  <a:schemeClr val="bg1">
                    <a:lumMod val="95000"/>
                    <a:alpha val="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Цель работы </a:t>
            </a:r>
            <a:endParaRPr lang="ru-RU" sz="4400" b="1" dirty="0">
              <a:solidFill>
                <a:schemeClr val="bg1">
                  <a:lumMod val="95000"/>
                  <a:alpha val="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57E0A0-7607-4443-A18A-5DA06C85F290}"/>
              </a:ext>
            </a:extLst>
          </p:cNvPr>
          <p:cNvSpPr txBox="1"/>
          <p:nvPr/>
        </p:nvSpPr>
        <p:spPr>
          <a:xfrm>
            <a:off x="1" y="162049"/>
            <a:ext cx="12191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Требования к модулю</a:t>
            </a:r>
          </a:p>
          <a:p>
            <a:pPr algn="ctr"/>
            <a:r>
              <a:rPr lang="ru-RU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программного комплекса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3ECB35-CA47-4800-A252-A5913EDD4AE7}"/>
              </a:ext>
            </a:extLst>
          </p:cNvPr>
          <p:cNvSpPr txBox="1"/>
          <p:nvPr/>
        </p:nvSpPr>
        <p:spPr>
          <a:xfrm>
            <a:off x="1226915" y="2542865"/>
            <a:ext cx="1075288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отображение доступных пользователю композиций, а также записанных дорожек</a:t>
            </a:r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  <a:endParaRPr lang="ru-RU" sz="3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возможность прослушивать записанные музыкальные композиции</a:t>
            </a:r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  <a:endParaRPr lang="ru-RU" sz="3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возможность редактирования и сведения записанных композиций</a:t>
            </a:r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u-RU" sz="3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71A058-3346-4FD9-A0B2-F7591C0982DD}"/>
              </a:ext>
            </a:extLst>
          </p:cNvPr>
          <p:cNvSpPr txBox="1"/>
          <p:nvPr/>
        </p:nvSpPr>
        <p:spPr>
          <a:xfrm>
            <a:off x="-12671303" y="165390"/>
            <a:ext cx="1219200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Структурная схема модуля программного комплекса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7EA8AA1-E7A3-41D0-82EB-C6E6824AB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7109035"/>
            <a:ext cx="11887200" cy="337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060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D86911-2C02-423A-AF77-F95CF5D18A92}"/>
              </a:ext>
            </a:extLst>
          </p:cNvPr>
          <p:cNvSpPr txBox="1"/>
          <p:nvPr/>
        </p:nvSpPr>
        <p:spPr>
          <a:xfrm>
            <a:off x="12473368" y="133491"/>
            <a:ext cx="121920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Анализ существующих решений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F4112-6473-4D84-8033-EFE47BA2D2FB}"/>
              </a:ext>
            </a:extLst>
          </p:cNvPr>
          <p:cNvSpPr txBox="1"/>
          <p:nvPr/>
        </p:nvSpPr>
        <p:spPr>
          <a:xfrm>
            <a:off x="12546430" y="-46448"/>
            <a:ext cx="12192000" cy="981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altLang="ru-RU" sz="4400" b="1" dirty="0">
                <a:solidFill>
                  <a:schemeClr val="bg1">
                    <a:lumMod val="95000"/>
                    <a:alpha val="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Цель работы </a:t>
            </a:r>
            <a:endParaRPr lang="ru-RU" sz="4400" b="1" dirty="0">
              <a:solidFill>
                <a:schemeClr val="bg1">
                  <a:lumMod val="95000"/>
                  <a:alpha val="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57E0A0-7607-4443-A18A-5DA06C85F290}"/>
              </a:ext>
            </a:extLst>
          </p:cNvPr>
          <p:cNvSpPr txBox="1"/>
          <p:nvPr/>
        </p:nvSpPr>
        <p:spPr>
          <a:xfrm>
            <a:off x="12527281" y="162049"/>
            <a:ext cx="12191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Требования к модулю</a:t>
            </a:r>
          </a:p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программного комплекса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CE1C5418-919A-4B17-A6C0-79D6449FE4EE}"/>
              </a:ext>
            </a:extLst>
          </p:cNvPr>
          <p:cNvSpPr/>
          <p:nvPr/>
        </p:nvSpPr>
        <p:spPr>
          <a:xfrm>
            <a:off x="12473368" y="5061326"/>
            <a:ext cx="2990553" cy="2990553"/>
          </a:xfrm>
          <a:prstGeom prst="ellipse">
            <a:avLst/>
          </a:prstGeom>
          <a:solidFill>
            <a:srgbClr val="3F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42DBD2-C5C3-40A2-B086-472DB1668EE4}"/>
              </a:ext>
            </a:extLst>
          </p:cNvPr>
          <p:cNvSpPr txBox="1"/>
          <p:nvPr/>
        </p:nvSpPr>
        <p:spPr>
          <a:xfrm>
            <a:off x="-10363" y="165390"/>
            <a:ext cx="1219200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Структурная схема модуля программного комплекса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3DAD7D-A7D1-4515-B394-3D855470D11D}"/>
              </a:ext>
            </a:extLst>
          </p:cNvPr>
          <p:cNvSpPr txBox="1"/>
          <p:nvPr/>
        </p:nvSpPr>
        <p:spPr>
          <a:xfrm>
            <a:off x="-12577517" y="168206"/>
            <a:ext cx="1220236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Функциональная схема модуля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7A25052-EFAC-496F-98B7-2AF6ED6DD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50914" y="6858000"/>
            <a:ext cx="11850914" cy="407982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AD06D33-BE97-4FEB-A14F-2BA9B9FA4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143335"/>
            <a:ext cx="11887200" cy="337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24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D86911-2C02-423A-AF77-F95CF5D18A92}"/>
              </a:ext>
            </a:extLst>
          </p:cNvPr>
          <p:cNvSpPr txBox="1"/>
          <p:nvPr/>
        </p:nvSpPr>
        <p:spPr>
          <a:xfrm>
            <a:off x="12473368" y="133491"/>
            <a:ext cx="121920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Анализ существующих решений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F4112-6473-4D84-8033-EFE47BA2D2FB}"/>
              </a:ext>
            </a:extLst>
          </p:cNvPr>
          <p:cNvSpPr txBox="1"/>
          <p:nvPr/>
        </p:nvSpPr>
        <p:spPr>
          <a:xfrm>
            <a:off x="12546430" y="-46448"/>
            <a:ext cx="12192000" cy="981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altLang="ru-RU" sz="4400" b="1" dirty="0">
                <a:solidFill>
                  <a:schemeClr val="bg1">
                    <a:lumMod val="95000"/>
                    <a:alpha val="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Цель работы </a:t>
            </a:r>
            <a:endParaRPr lang="ru-RU" sz="4400" b="1" dirty="0">
              <a:solidFill>
                <a:schemeClr val="bg1">
                  <a:lumMod val="95000"/>
                  <a:alpha val="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57E0A0-7607-4443-A18A-5DA06C85F290}"/>
              </a:ext>
            </a:extLst>
          </p:cNvPr>
          <p:cNvSpPr txBox="1"/>
          <p:nvPr/>
        </p:nvSpPr>
        <p:spPr>
          <a:xfrm>
            <a:off x="12527281" y="162049"/>
            <a:ext cx="12191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Требования к модулю</a:t>
            </a:r>
          </a:p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программного комплекса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42DBD2-C5C3-40A2-B086-472DB1668EE4}"/>
              </a:ext>
            </a:extLst>
          </p:cNvPr>
          <p:cNvSpPr txBox="1"/>
          <p:nvPr/>
        </p:nvSpPr>
        <p:spPr>
          <a:xfrm>
            <a:off x="12516917" y="165390"/>
            <a:ext cx="1219200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Структурная схема модуля программного комплекса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D4F115-6F00-4632-9105-55FEEC14F15F}"/>
              </a:ext>
            </a:extLst>
          </p:cNvPr>
          <p:cNvSpPr txBox="1"/>
          <p:nvPr/>
        </p:nvSpPr>
        <p:spPr>
          <a:xfrm>
            <a:off x="-10367" y="168206"/>
            <a:ext cx="1220236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Функциональная схема модуля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6364DA-453A-412D-8586-E822B1DA1F5F}"/>
              </a:ext>
            </a:extLst>
          </p:cNvPr>
          <p:cNvSpPr txBox="1"/>
          <p:nvPr/>
        </p:nvSpPr>
        <p:spPr>
          <a:xfrm>
            <a:off x="-12522407" y="165994"/>
            <a:ext cx="1220236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Блок-схема работы модуля программного комплекса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D135D2F-F84B-4B93-9544-D8575B2B5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05" y="1608599"/>
            <a:ext cx="11850914" cy="407982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D3B3A42-C0D9-4D7C-A2B2-0C276BEC1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96" y="6858000"/>
            <a:ext cx="11887200" cy="3373821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парковка, счетчик, внешний&#10;&#10;Автоматически созданное описание">
            <a:extLst>
              <a:ext uri="{FF2B5EF4-FFF2-40B4-BE49-F238E27FC236}">
                <a16:creationId xmlns:a16="http://schemas.microsoft.com/office/drawing/2014/main" id="{E42C240F-1038-42E4-A4AA-93B70F0324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7164" y="6858000"/>
            <a:ext cx="2207164" cy="524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170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6D4F115-6F00-4632-9105-55FEEC14F15F}"/>
              </a:ext>
            </a:extLst>
          </p:cNvPr>
          <p:cNvSpPr txBox="1"/>
          <p:nvPr/>
        </p:nvSpPr>
        <p:spPr>
          <a:xfrm>
            <a:off x="12486433" y="168206"/>
            <a:ext cx="1220236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Функциональная схема модуля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34886-605F-4785-869E-57FFEDC97D6D}"/>
              </a:ext>
            </a:extLst>
          </p:cNvPr>
          <p:cNvSpPr txBox="1"/>
          <p:nvPr/>
        </p:nvSpPr>
        <p:spPr>
          <a:xfrm>
            <a:off x="4873" y="165994"/>
            <a:ext cx="1220236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Блок-схема работы модуля программного комплекса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029260F-AB64-4EE2-A76A-B7486B1DE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7236" y="6858000"/>
            <a:ext cx="11850914" cy="4079823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парковка, счетчик, внешний&#10;&#10;Автоматически созданное описание">
            <a:extLst>
              <a:ext uri="{FF2B5EF4-FFF2-40B4-BE49-F238E27FC236}">
                <a16:creationId xmlns:a16="http://schemas.microsoft.com/office/drawing/2014/main" id="{22877D96-9B7C-436F-A571-D48912536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418" y="1577033"/>
            <a:ext cx="2207164" cy="524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5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6D4F115-6F00-4632-9105-55FEEC14F15F}"/>
              </a:ext>
            </a:extLst>
          </p:cNvPr>
          <p:cNvSpPr txBox="1"/>
          <p:nvPr/>
        </p:nvSpPr>
        <p:spPr>
          <a:xfrm>
            <a:off x="12486433" y="168206"/>
            <a:ext cx="1220236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Функциональная схема модуля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34886-605F-4785-869E-57FFEDC97D6D}"/>
              </a:ext>
            </a:extLst>
          </p:cNvPr>
          <p:cNvSpPr txBox="1"/>
          <p:nvPr/>
        </p:nvSpPr>
        <p:spPr>
          <a:xfrm>
            <a:off x="12425473" y="165994"/>
            <a:ext cx="1220236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Блок-схема работы модуля программного комплекса</a:t>
            </a:r>
          </a:p>
        </p:txBody>
      </p:sp>
      <p:pic>
        <p:nvPicPr>
          <p:cNvPr id="5" name="Рисунок 4" descr="Изображение выглядит как текст, парковка, счетчик, внешний&#10;&#10;Автоматически созданное описание">
            <a:extLst>
              <a:ext uri="{FF2B5EF4-FFF2-40B4-BE49-F238E27FC236}">
                <a16:creationId xmlns:a16="http://schemas.microsoft.com/office/drawing/2014/main" id="{E9A9F9A2-7D56-4674-A059-C5ED39472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618" y="165994"/>
            <a:ext cx="8258763" cy="1962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80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, парковка, счетчик, внешний&#10;&#10;Автоматически созданное описание">
            <a:extLst>
              <a:ext uri="{FF2B5EF4-FFF2-40B4-BE49-F238E27FC236}">
                <a16:creationId xmlns:a16="http://schemas.microsoft.com/office/drawing/2014/main" id="{D5C1EBA2-32CF-4687-B525-0A83EDAE2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618" y="-6895993"/>
            <a:ext cx="8258763" cy="1962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695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4">
            <a:extLst>
              <a:ext uri="{FF2B5EF4-FFF2-40B4-BE49-F238E27FC236}">
                <a16:creationId xmlns:a16="http://schemas.microsoft.com/office/drawing/2014/main" id="{610BBAF3-B8BA-4B92-90DB-F0951594ED63}"/>
              </a:ext>
            </a:extLst>
          </p:cNvPr>
          <p:cNvSpPr/>
          <p:nvPr/>
        </p:nvSpPr>
        <p:spPr>
          <a:xfrm>
            <a:off x="12275720" y="5061326"/>
            <a:ext cx="2990553" cy="2990553"/>
          </a:xfrm>
          <a:prstGeom prst="ellipse">
            <a:avLst/>
          </a:prstGeom>
          <a:solidFill>
            <a:srgbClr val="3F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BDFFC8D3-853C-4985-AF9E-239774029FDA}"/>
              </a:ext>
            </a:extLst>
          </p:cNvPr>
          <p:cNvSpPr/>
          <p:nvPr/>
        </p:nvSpPr>
        <p:spPr>
          <a:xfrm>
            <a:off x="-3074275" y="4815840"/>
            <a:ext cx="2990553" cy="2990553"/>
          </a:xfrm>
          <a:prstGeom prst="ellipse">
            <a:avLst/>
          </a:prstGeom>
          <a:solidFill>
            <a:srgbClr val="5E9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3CF626-39C7-46AB-B157-F9D0CD9BAF8E}"/>
              </a:ext>
            </a:extLst>
          </p:cNvPr>
          <p:cNvSpPr txBox="1"/>
          <p:nvPr/>
        </p:nvSpPr>
        <p:spPr>
          <a:xfrm>
            <a:off x="-12338627" y="91313"/>
            <a:ext cx="121919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Стек используемых технологий</a:t>
            </a:r>
          </a:p>
        </p:txBody>
      </p:sp>
      <p:pic>
        <p:nvPicPr>
          <p:cNvPr id="8" name="Рисунок 7" descr="Изображение выглядит как текст, парковка, счетчик, внешний&#10;&#10;Автоматически созданное описание">
            <a:extLst>
              <a:ext uri="{FF2B5EF4-FFF2-40B4-BE49-F238E27FC236}">
                <a16:creationId xmlns:a16="http://schemas.microsoft.com/office/drawing/2014/main" id="{A31581DC-57B6-4D82-9146-4EC9F46E7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618" y="-12769439"/>
            <a:ext cx="8258763" cy="1962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65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Овал 8">
            <a:extLst>
              <a:ext uri="{FF2B5EF4-FFF2-40B4-BE49-F238E27FC236}">
                <a16:creationId xmlns:a16="http://schemas.microsoft.com/office/drawing/2014/main" id="{882C2B15-282F-452F-BBBE-C563098A6EE6}"/>
              </a:ext>
            </a:extLst>
          </p:cNvPr>
          <p:cNvSpPr/>
          <p:nvPr/>
        </p:nvSpPr>
        <p:spPr>
          <a:xfrm>
            <a:off x="-3074275" y="4815840"/>
            <a:ext cx="2990553" cy="2990553"/>
          </a:xfrm>
          <a:prstGeom prst="ellipse">
            <a:avLst/>
          </a:prstGeom>
          <a:solidFill>
            <a:srgbClr val="5E9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FBD24D8C-AB0D-45D4-B5C3-DB0ACBD6D819}"/>
              </a:ext>
            </a:extLst>
          </p:cNvPr>
          <p:cNvSpPr/>
          <p:nvPr/>
        </p:nvSpPr>
        <p:spPr>
          <a:xfrm>
            <a:off x="12275720" y="5061326"/>
            <a:ext cx="2990553" cy="2990553"/>
          </a:xfrm>
          <a:prstGeom prst="ellipse">
            <a:avLst/>
          </a:prstGeom>
          <a:solidFill>
            <a:srgbClr val="3F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404075-D1FA-4C21-86B7-ECD95F28E1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8709"/>
            <a:ext cx="12191999" cy="111469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800" cap="all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   </a:t>
            </a:r>
            <a:r>
              <a:rPr lang="ru-RU" sz="1800" cap="all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МИНОБРНАУКИ РОССИИ</a:t>
            </a:r>
            <a:br>
              <a:rPr lang="en-US" sz="1800" cap="all" dirty="0">
                <a:solidFill>
                  <a:schemeClr val="bg1">
                    <a:lumMod val="95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бюджетное образовательное учреждение высшего образования</a:t>
            </a:r>
            <a:br>
              <a:rPr lang="ru-RU" sz="18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b="1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«МИРЭА </a:t>
            </a:r>
            <a:r>
              <a:rPr lang="ru-RU" sz="1800" b="1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Times New Roman" panose="02020603050405020304" pitchFamily="18" charset="0"/>
                <a:cs typeface="Times New Roman CYR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ru-RU" sz="1800" b="1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Российский технологический университет»</a:t>
            </a:r>
            <a:br>
              <a:rPr lang="ru-RU" sz="18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b="1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 РТУ МИРЭА </a:t>
            </a:r>
            <a:endParaRPr lang="ru-RU" dirty="0"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0F21EF0-3E83-4FB3-8FC7-7F0EB135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105"/>
          <a:stretch/>
        </p:blipFill>
        <p:spPr>
          <a:xfrm>
            <a:off x="220020" y="217570"/>
            <a:ext cx="944822" cy="95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9AEAF4-CFFC-4524-8205-87B3B570984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017980" y="207921"/>
            <a:ext cx="954000" cy="95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4E6431-7E6D-4808-A725-71FF94575BEE}"/>
              </a:ext>
            </a:extLst>
          </p:cNvPr>
          <p:cNvSpPr txBox="1"/>
          <p:nvPr/>
        </p:nvSpPr>
        <p:spPr>
          <a:xfrm>
            <a:off x="-1" y="623343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1800" b="1" dirty="0">
                <a:solidFill>
                  <a:schemeClr val="bg1">
                    <a:lumMod val="95000"/>
                  </a:schemeClr>
                </a:solidFill>
                <a:cs typeface="Times New Roman" panose="02020603050405020304" pitchFamily="18" charset="0"/>
              </a:rPr>
              <a:t>Исполнители:	Горбачев А. Д.</a:t>
            </a:r>
            <a:r>
              <a:rPr lang="ru-RU" altLang="ru-RU" b="1" dirty="0">
                <a:solidFill>
                  <a:schemeClr val="bg1">
                    <a:lumMod val="95000"/>
                  </a:schemeClr>
                </a:solidFill>
                <a:cs typeface="Times New Roman" panose="02020603050405020304" pitchFamily="18" charset="0"/>
              </a:rPr>
              <a:t>                                                                                           </a:t>
            </a:r>
            <a:r>
              <a:rPr lang="ru-RU" altLang="ru-RU" sz="1800" b="1" dirty="0">
                <a:solidFill>
                  <a:schemeClr val="bg1">
                    <a:lumMod val="95000"/>
                  </a:schemeClr>
                </a:solidFill>
                <a:cs typeface="Times New Roman" panose="02020603050405020304" pitchFamily="18" charset="0"/>
              </a:rPr>
              <a:t>Руководитель:	    Селиванов С. А</a:t>
            </a:r>
            <a:r>
              <a:rPr lang="ru-RU" altLang="ru-RU" sz="1600" b="1" dirty="0">
                <a:solidFill>
                  <a:schemeClr val="bg1">
                    <a:lumMod val="95000"/>
                  </a:schemeClr>
                </a:solidFill>
                <a:cs typeface="Times New Roman" panose="02020603050405020304" pitchFamily="18" charset="0"/>
              </a:rPr>
              <a:t>.</a:t>
            </a:r>
          </a:p>
          <a:p>
            <a:r>
              <a:rPr lang="ru-RU" altLang="ru-RU" sz="1600" b="1" dirty="0">
                <a:solidFill>
                  <a:schemeClr val="bg1">
                    <a:lumMod val="95000"/>
                  </a:schemeClr>
                </a:solidFill>
                <a:cs typeface="Times New Roman" panose="02020603050405020304" pitchFamily="18" charset="0"/>
              </a:rPr>
              <a:t>		</a:t>
            </a:r>
            <a:r>
              <a:rPr lang="ru-RU" altLang="ru-RU" b="1" dirty="0">
                <a:solidFill>
                  <a:schemeClr val="bg1">
                    <a:lumMod val="95000"/>
                  </a:schemeClr>
                </a:solidFill>
                <a:cs typeface="Times New Roman" panose="02020603050405020304" pitchFamily="18" charset="0"/>
              </a:rPr>
              <a:t>Алексеев Д. А.                                                                                                    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87CE2-86A6-44D7-8B99-9C0987D4C880}"/>
              </a:ext>
            </a:extLst>
          </p:cNvPr>
          <p:cNvSpPr txBox="1"/>
          <p:nvPr/>
        </p:nvSpPr>
        <p:spPr>
          <a:xfrm>
            <a:off x="1497873" y="2433023"/>
            <a:ext cx="9196252" cy="2482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altLang="ru-RU" sz="3600" b="1" dirty="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Разработка многопользовательского сервиса онлайн записи музыкальных композиций</a:t>
            </a:r>
            <a:endParaRPr lang="ru-RU" sz="36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7BBEE7-EA04-4097-BEE7-306F2E5336B9}"/>
              </a:ext>
            </a:extLst>
          </p:cNvPr>
          <p:cNvSpPr txBox="1"/>
          <p:nvPr/>
        </p:nvSpPr>
        <p:spPr>
          <a:xfrm>
            <a:off x="-12362522" y="-57744"/>
            <a:ext cx="12192000" cy="981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altLang="ru-RU" sz="4400" b="1" dirty="0">
                <a:solidFill>
                  <a:schemeClr val="bg1">
                    <a:lumMod val="95000"/>
                    <a:alpha val="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Цель работы</a:t>
            </a:r>
          </a:p>
        </p:txBody>
      </p:sp>
    </p:spTree>
    <p:extLst>
      <p:ext uri="{BB962C8B-B14F-4D97-AF65-F5344CB8AC3E}">
        <p14:creationId xmlns:p14="http://schemas.microsoft.com/office/powerpoint/2010/main" val="3534079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вал 6">
            <a:extLst>
              <a:ext uri="{FF2B5EF4-FFF2-40B4-BE49-F238E27FC236}">
                <a16:creationId xmlns:a16="http://schemas.microsoft.com/office/drawing/2014/main" id="{DFA44DE5-D5A2-4D91-A090-8251346C2770}"/>
              </a:ext>
            </a:extLst>
          </p:cNvPr>
          <p:cNvSpPr/>
          <p:nvPr/>
        </p:nvSpPr>
        <p:spPr>
          <a:xfrm>
            <a:off x="12275720" y="5061326"/>
            <a:ext cx="2990553" cy="2990553"/>
          </a:xfrm>
          <a:prstGeom prst="ellipse">
            <a:avLst/>
          </a:prstGeom>
          <a:solidFill>
            <a:srgbClr val="3F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22384585-31D5-4349-9E27-43C19D664E27}"/>
              </a:ext>
            </a:extLst>
          </p:cNvPr>
          <p:cNvSpPr/>
          <p:nvPr/>
        </p:nvSpPr>
        <p:spPr>
          <a:xfrm>
            <a:off x="-3516182" y="-3684339"/>
            <a:ext cx="15012870" cy="15012870"/>
          </a:xfrm>
          <a:prstGeom prst="ellipse">
            <a:avLst/>
          </a:prstGeom>
          <a:solidFill>
            <a:srgbClr val="5E94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DD3F80-DF6E-48F5-88CF-6BEECD458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98" y="6858000"/>
            <a:ext cx="2896202" cy="68755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4D0C0D-5118-469C-B97C-425EF68A0A66}"/>
              </a:ext>
            </a:extLst>
          </p:cNvPr>
          <p:cNvSpPr txBox="1"/>
          <p:nvPr/>
        </p:nvSpPr>
        <p:spPr>
          <a:xfrm>
            <a:off x="-1" y="91313"/>
            <a:ext cx="121919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Стек используемых технологий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EFF0827-AA0E-4749-ADD8-B49291470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643" y="1528817"/>
            <a:ext cx="1553592" cy="174779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DBF01BE-7F99-4069-8889-330C04C53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1783587"/>
            <a:ext cx="3486150" cy="1238250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5A033D59-9669-4F8C-9E9B-69D519519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999" y="4455287"/>
            <a:ext cx="5246682" cy="121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772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Овал 9">
            <a:extLst>
              <a:ext uri="{FF2B5EF4-FFF2-40B4-BE49-F238E27FC236}">
                <a16:creationId xmlns:a16="http://schemas.microsoft.com/office/drawing/2014/main" id="{4445DCA9-33E1-4B02-BAC7-4BDED6B8A7CA}"/>
              </a:ext>
            </a:extLst>
          </p:cNvPr>
          <p:cNvSpPr/>
          <p:nvPr/>
        </p:nvSpPr>
        <p:spPr>
          <a:xfrm>
            <a:off x="792533" y="-3819205"/>
            <a:ext cx="15012869" cy="15012869"/>
          </a:xfrm>
          <a:prstGeom prst="ellipse">
            <a:avLst/>
          </a:prstGeom>
          <a:solidFill>
            <a:srgbClr val="3F7F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FC1843F7-7F3D-4308-B505-19520DC3BE3B}"/>
              </a:ext>
            </a:extLst>
          </p:cNvPr>
          <p:cNvSpPr/>
          <p:nvPr/>
        </p:nvSpPr>
        <p:spPr>
          <a:xfrm>
            <a:off x="-3514777" y="4775227"/>
            <a:ext cx="3276652" cy="3276652"/>
          </a:xfrm>
          <a:prstGeom prst="ellipse">
            <a:avLst/>
          </a:prstGeom>
          <a:solidFill>
            <a:srgbClr val="5E9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4D0C0D-5118-469C-B97C-425EF68A0A66}"/>
              </a:ext>
            </a:extLst>
          </p:cNvPr>
          <p:cNvSpPr txBox="1"/>
          <p:nvPr/>
        </p:nvSpPr>
        <p:spPr>
          <a:xfrm>
            <a:off x="-1" y="91313"/>
            <a:ext cx="121919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Стек используемых технологий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31AFC98-34AE-45D2-814C-0B520D1E4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156" y="2150433"/>
            <a:ext cx="2557129" cy="255712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7481E3D-58BF-4E05-844C-EC3F6472B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280" y="2150434"/>
            <a:ext cx="2557129" cy="25571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1CE669-EF64-4FAE-94AE-8360865DAD6F}"/>
              </a:ext>
            </a:extLst>
          </p:cNvPr>
          <p:cNvSpPr txBox="1"/>
          <p:nvPr/>
        </p:nvSpPr>
        <p:spPr>
          <a:xfrm>
            <a:off x="-12603483" y="91313"/>
            <a:ext cx="1219200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Создание студии</a:t>
            </a:r>
          </a:p>
        </p:txBody>
      </p:sp>
      <p:pic>
        <p:nvPicPr>
          <p:cNvPr id="4" name="Рисунок 3" descr="Изображение выглядит как текст, электроника, монитор, экран&#10;&#10;Автоматически созданное описание">
            <a:extLst>
              <a:ext uri="{FF2B5EF4-FFF2-40B4-BE49-F238E27FC236}">
                <a16:creationId xmlns:a16="http://schemas.microsoft.com/office/drawing/2014/main" id="{7415F8CE-079C-4029-885F-4AB4F82F28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90" y="7134572"/>
            <a:ext cx="10248623" cy="554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860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вал 6">
            <a:extLst>
              <a:ext uri="{FF2B5EF4-FFF2-40B4-BE49-F238E27FC236}">
                <a16:creationId xmlns:a16="http://schemas.microsoft.com/office/drawing/2014/main" id="{FF7F6C43-586B-4856-9227-85A8B1A3EF84}"/>
              </a:ext>
            </a:extLst>
          </p:cNvPr>
          <p:cNvSpPr/>
          <p:nvPr/>
        </p:nvSpPr>
        <p:spPr>
          <a:xfrm>
            <a:off x="12473368" y="5061326"/>
            <a:ext cx="2990553" cy="2990553"/>
          </a:xfrm>
          <a:prstGeom prst="ellipse">
            <a:avLst/>
          </a:prstGeom>
          <a:solidFill>
            <a:srgbClr val="3F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4D0C0D-5118-469C-B97C-425EF68A0A66}"/>
              </a:ext>
            </a:extLst>
          </p:cNvPr>
          <p:cNvSpPr txBox="1"/>
          <p:nvPr/>
        </p:nvSpPr>
        <p:spPr>
          <a:xfrm>
            <a:off x="12435839" y="91313"/>
            <a:ext cx="121919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Стек используемых технологий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EDCD2C-B2EB-4179-A8F7-ADBD8A9F23C9}"/>
              </a:ext>
            </a:extLst>
          </p:cNvPr>
          <p:cNvSpPr txBox="1"/>
          <p:nvPr/>
        </p:nvSpPr>
        <p:spPr>
          <a:xfrm>
            <a:off x="-3" y="91313"/>
            <a:ext cx="1219200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Создание студии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C527EA-7C66-401D-84B8-411A9B3BF36F}"/>
              </a:ext>
            </a:extLst>
          </p:cNvPr>
          <p:cNvSpPr txBox="1"/>
          <p:nvPr/>
        </p:nvSpPr>
        <p:spPr>
          <a:xfrm>
            <a:off x="-12481563" y="87210"/>
            <a:ext cx="1219199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Окно видеоконференции</a:t>
            </a:r>
          </a:p>
        </p:txBody>
      </p:sp>
      <p:pic>
        <p:nvPicPr>
          <p:cNvPr id="9" name="Рисунок 8" descr="Изображение выглядит как текст, электроника, монитор, экран&#10;&#10;Автоматически созданное описание">
            <a:extLst>
              <a:ext uri="{FF2B5EF4-FFF2-40B4-BE49-F238E27FC236}">
                <a16:creationId xmlns:a16="http://schemas.microsoft.com/office/drawing/2014/main" id="{C779B0D6-BFD7-4E06-9A3E-C5A4083D8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85" y="1016045"/>
            <a:ext cx="10248623" cy="554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47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9EDCD2C-B2EB-4179-A8F7-ADBD8A9F23C9}"/>
              </a:ext>
            </a:extLst>
          </p:cNvPr>
          <p:cNvSpPr txBox="1"/>
          <p:nvPr/>
        </p:nvSpPr>
        <p:spPr>
          <a:xfrm>
            <a:off x="12405357" y="91313"/>
            <a:ext cx="1219200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Создание студии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C527EA-7C66-401D-84B8-411A9B3BF36F}"/>
              </a:ext>
            </a:extLst>
          </p:cNvPr>
          <p:cNvSpPr txBox="1"/>
          <p:nvPr/>
        </p:nvSpPr>
        <p:spPr>
          <a:xfrm>
            <a:off x="-12481563" y="87210"/>
            <a:ext cx="1219199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Окно видеоконференции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21EAC2-CB7A-467B-8234-EAAE70D07BBB}"/>
              </a:ext>
            </a:extLst>
          </p:cNvPr>
          <p:cNvSpPr txBox="1"/>
          <p:nvPr/>
        </p:nvSpPr>
        <p:spPr>
          <a:xfrm>
            <a:off x="-3" y="93096"/>
            <a:ext cx="1231391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Окно видеоконференции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602F56-A1C8-459F-BA9F-2C84B353C87C}"/>
              </a:ext>
            </a:extLst>
          </p:cNvPr>
          <p:cNvSpPr txBox="1"/>
          <p:nvPr/>
        </p:nvSpPr>
        <p:spPr>
          <a:xfrm>
            <a:off x="-12451080" y="97274"/>
            <a:ext cx="121919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Окно библиотеки</a:t>
            </a:r>
          </a:p>
        </p:txBody>
      </p:sp>
      <p:pic>
        <p:nvPicPr>
          <p:cNvPr id="24" name="Рисунок 23" descr="Изображение выглядит как текст, электроника, монитор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30D14CC7-8D4A-4579-BFE2-4EB7B061B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59" y="1019194"/>
            <a:ext cx="10248623" cy="554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54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3C527EA-7C66-401D-84B8-411A9B3BF36F}"/>
              </a:ext>
            </a:extLst>
          </p:cNvPr>
          <p:cNvSpPr txBox="1"/>
          <p:nvPr/>
        </p:nvSpPr>
        <p:spPr>
          <a:xfrm>
            <a:off x="-12481563" y="87210"/>
            <a:ext cx="1219199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Окно видеоконференции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21EAC2-CB7A-467B-8234-EAAE70D07BBB}"/>
              </a:ext>
            </a:extLst>
          </p:cNvPr>
          <p:cNvSpPr txBox="1"/>
          <p:nvPr/>
        </p:nvSpPr>
        <p:spPr>
          <a:xfrm>
            <a:off x="12420597" y="93096"/>
            <a:ext cx="1231391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Окно видеоконференции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E5DC65-AFA9-4481-979E-1B55AEAEA41C}"/>
              </a:ext>
            </a:extLst>
          </p:cNvPr>
          <p:cNvSpPr txBox="1"/>
          <p:nvPr/>
        </p:nvSpPr>
        <p:spPr>
          <a:xfrm>
            <a:off x="0" y="97274"/>
            <a:ext cx="121919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Окно библиотеки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50DED3-5294-417C-9148-F1BA1FBED60E}"/>
              </a:ext>
            </a:extLst>
          </p:cNvPr>
          <p:cNvSpPr txBox="1"/>
          <p:nvPr/>
        </p:nvSpPr>
        <p:spPr>
          <a:xfrm>
            <a:off x="-12470170" y="93903"/>
            <a:ext cx="121919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lumMod val="95000"/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Окно редактирования и сведения</a:t>
            </a:r>
          </a:p>
        </p:txBody>
      </p:sp>
      <p:pic>
        <p:nvPicPr>
          <p:cNvPr id="29" name="Рисунок 28" descr="Изображение выглядит как текст, монитор, электроника, экран&#10;&#10;Автоматически созданное описание">
            <a:extLst>
              <a:ext uri="{FF2B5EF4-FFF2-40B4-BE49-F238E27FC236}">
                <a16:creationId xmlns:a16="http://schemas.microsoft.com/office/drawing/2014/main" id="{70EEBF6A-69E8-4265-BD16-DB202AB77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87" y="1032601"/>
            <a:ext cx="10248623" cy="554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987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3C527EA-7C66-401D-84B8-411A9B3BF36F}"/>
              </a:ext>
            </a:extLst>
          </p:cNvPr>
          <p:cNvSpPr txBox="1"/>
          <p:nvPr/>
        </p:nvSpPr>
        <p:spPr>
          <a:xfrm>
            <a:off x="-12481563" y="87210"/>
            <a:ext cx="1219199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Окно видеоконференции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21EAC2-CB7A-467B-8234-EAAE70D07BBB}"/>
              </a:ext>
            </a:extLst>
          </p:cNvPr>
          <p:cNvSpPr txBox="1"/>
          <p:nvPr/>
        </p:nvSpPr>
        <p:spPr>
          <a:xfrm>
            <a:off x="12420597" y="93096"/>
            <a:ext cx="1231391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Окно видеоконференции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E5DC65-AFA9-4481-979E-1B55AEAEA41C}"/>
              </a:ext>
            </a:extLst>
          </p:cNvPr>
          <p:cNvSpPr txBox="1"/>
          <p:nvPr/>
        </p:nvSpPr>
        <p:spPr>
          <a:xfrm>
            <a:off x="12420600" y="97274"/>
            <a:ext cx="121919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Окно библиотеки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60DB19-0FCD-425D-A907-FA5E117F3BA2}"/>
              </a:ext>
            </a:extLst>
          </p:cNvPr>
          <p:cNvSpPr txBox="1"/>
          <p:nvPr/>
        </p:nvSpPr>
        <p:spPr>
          <a:xfrm>
            <a:off x="-3850" y="93903"/>
            <a:ext cx="121919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Окно редактирования и сведения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C0A67E-F8C7-4AFB-B4C1-E61FDD4DE80B}"/>
              </a:ext>
            </a:extLst>
          </p:cNvPr>
          <p:cNvSpPr txBox="1"/>
          <p:nvPr/>
        </p:nvSpPr>
        <p:spPr>
          <a:xfrm>
            <a:off x="-12531129" y="91413"/>
            <a:ext cx="121958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lumMod val="95000"/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Заключение</a:t>
            </a:r>
          </a:p>
        </p:txBody>
      </p:sp>
      <p:pic>
        <p:nvPicPr>
          <p:cNvPr id="20" name="Рисунок 19" descr="Изображение выглядит как текст, монитор, компьютер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65056485-94BD-41CC-9789-C44B23500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37" y="1035972"/>
            <a:ext cx="10248623" cy="554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179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3C527EA-7C66-401D-84B8-411A9B3BF36F}"/>
              </a:ext>
            </a:extLst>
          </p:cNvPr>
          <p:cNvSpPr txBox="1"/>
          <p:nvPr/>
        </p:nvSpPr>
        <p:spPr>
          <a:xfrm>
            <a:off x="-12481563" y="87210"/>
            <a:ext cx="1219199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Окно видеоконференции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21EAC2-CB7A-467B-8234-EAAE70D07BBB}"/>
              </a:ext>
            </a:extLst>
          </p:cNvPr>
          <p:cNvSpPr txBox="1"/>
          <p:nvPr/>
        </p:nvSpPr>
        <p:spPr>
          <a:xfrm>
            <a:off x="12420597" y="93096"/>
            <a:ext cx="1231391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Окно видеоконференции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E5DC65-AFA9-4481-979E-1B55AEAEA41C}"/>
              </a:ext>
            </a:extLst>
          </p:cNvPr>
          <p:cNvSpPr txBox="1"/>
          <p:nvPr/>
        </p:nvSpPr>
        <p:spPr>
          <a:xfrm>
            <a:off x="12420600" y="97274"/>
            <a:ext cx="121919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Окно библиотеки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60DB19-0FCD-425D-A907-FA5E117F3BA2}"/>
              </a:ext>
            </a:extLst>
          </p:cNvPr>
          <p:cNvSpPr txBox="1"/>
          <p:nvPr/>
        </p:nvSpPr>
        <p:spPr>
          <a:xfrm>
            <a:off x="12523430" y="93903"/>
            <a:ext cx="121919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lumMod val="95000"/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Окно редактирования и сведения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391D39-FFFA-4085-B8FD-70440326A526}"/>
              </a:ext>
            </a:extLst>
          </p:cNvPr>
          <p:cNvSpPr txBox="1"/>
          <p:nvPr/>
        </p:nvSpPr>
        <p:spPr>
          <a:xfrm>
            <a:off x="-3849" y="91413"/>
            <a:ext cx="121958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Заключение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E59E74-E696-4B7F-B745-A0194DE4A299}"/>
              </a:ext>
            </a:extLst>
          </p:cNvPr>
          <p:cNvSpPr txBox="1"/>
          <p:nvPr/>
        </p:nvSpPr>
        <p:spPr>
          <a:xfrm>
            <a:off x="0" y="1349363"/>
            <a:ext cx="12195851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32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Проанализирована предметная область и исследованы существующие решения;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32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Разработаны требования к разрабатываемому модулю программного комплекса;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32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Выбраны языки программирования, спроектирована структурная схема для каждой части модуля программного комплекса, выполнена реализация данного модуля комплекса.</a:t>
            </a:r>
          </a:p>
        </p:txBody>
      </p:sp>
    </p:spTree>
    <p:extLst>
      <p:ext uri="{BB962C8B-B14F-4D97-AF65-F5344CB8AC3E}">
        <p14:creationId xmlns:p14="http://schemas.microsoft.com/office/powerpoint/2010/main" val="2480539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3C527EA-7C66-401D-84B8-411A9B3BF36F}"/>
              </a:ext>
            </a:extLst>
          </p:cNvPr>
          <p:cNvSpPr txBox="1"/>
          <p:nvPr/>
        </p:nvSpPr>
        <p:spPr>
          <a:xfrm>
            <a:off x="-12481563" y="87210"/>
            <a:ext cx="1219199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Окно видеоконференции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391D39-FFFA-4085-B8FD-70440326A526}"/>
              </a:ext>
            </a:extLst>
          </p:cNvPr>
          <p:cNvSpPr txBox="1"/>
          <p:nvPr/>
        </p:nvSpPr>
        <p:spPr>
          <a:xfrm>
            <a:off x="12614871" y="91413"/>
            <a:ext cx="121958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lumMod val="95000"/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Заключение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CCC0A6-3C79-4880-8CD4-9FE9F2A3B5EC}"/>
              </a:ext>
            </a:extLst>
          </p:cNvPr>
          <p:cNvSpPr txBox="1"/>
          <p:nvPr/>
        </p:nvSpPr>
        <p:spPr>
          <a:xfrm>
            <a:off x="-1" y="1803645"/>
            <a:ext cx="1219200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altLang="ru-RU" sz="4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</a:t>
            </a:r>
            <a:r>
              <a:rPr lang="ru-RU" altLang="ru-RU" sz="4400" b="1" dirty="0">
                <a:solidFill>
                  <a:schemeClr val="bg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одуль настройки музыкального инструмента и редактирования табулатуры для многопользовательского сервиса онлайн записи музыкальных композиций</a:t>
            </a:r>
            <a:endParaRPr lang="ru-RU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40AB17-131C-456B-B753-4AA89DF607D6}"/>
              </a:ext>
            </a:extLst>
          </p:cNvPr>
          <p:cNvSpPr txBox="1"/>
          <p:nvPr/>
        </p:nvSpPr>
        <p:spPr>
          <a:xfrm>
            <a:off x="-1" y="623343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1800" b="1" dirty="0">
                <a:solidFill>
                  <a:schemeClr val="bg1">
                    <a:lumMod val="95000"/>
                  </a:schemeClr>
                </a:solidFill>
                <a:cs typeface="Times New Roman" panose="02020603050405020304" pitchFamily="18" charset="0"/>
              </a:rPr>
              <a:t>Исполнитель:	</a:t>
            </a:r>
            <a:r>
              <a:rPr lang="ru-RU" altLang="ru-RU" b="1" dirty="0">
                <a:solidFill>
                  <a:schemeClr val="bg1">
                    <a:lumMod val="95000"/>
                  </a:schemeClr>
                </a:solidFill>
                <a:cs typeface="Times New Roman" panose="02020603050405020304" pitchFamily="18" charset="0"/>
              </a:rPr>
              <a:t>Алексеев Д. А</a:t>
            </a:r>
            <a:r>
              <a:rPr lang="ru-RU" altLang="ru-RU" sz="1800" b="1" dirty="0">
                <a:solidFill>
                  <a:schemeClr val="bg1">
                    <a:lumMod val="95000"/>
                  </a:schemeClr>
                </a:solidFill>
                <a:cs typeface="Times New Roman" panose="02020603050405020304" pitchFamily="18" charset="0"/>
              </a:rPr>
              <a:t>.</a:t>
            </a:r>
            <a:r>
              <a:rPr lang="ru-RU" altLang="ru-RU" b="1" dirty="0">
                <a:solidFill>
                  <a:schemeClr val="bg1">
                    <a:lumMod val="95000"/>
                  </a:schemeClr>
                </a:solidFill>
                <a:cs typeface="Times New Roman" panose="02020603050405020304" pitchFamily="18" charset="0"/>
              </a:rPr>
              <a:t>                                                                                                  </a:t>
            </a:r>
            <a:r>
              <a:rPr lang="ru-RU" altLang="ru-RU" sz="1800" b="1" dirty="0">
                <a:solidFill>
                  <a:schemeClr val="bg1">
                    <a:lumMod val="95000"/>
                  </a:schemeClr>
                </a:solidFill>
                <a:cs typeface="Times New Roman" panose="02020603050405020304" pitchFamily="18" charset="0"/>
              </a:rPr>
              <a:t>Руководитель:	    Селиванов С. А</a:t>
            </a:r>
            <a:r>
              <a:rPr lang="ru-RU" altLang="ru-RU" sz="1600" b="1" dirty="0">
                <a:solidFill>
                  <a:schemeClr val="bg1">
                    <a:lumMod val="95000"/>
                  </a:schemeClr>
                </a:solidFill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1073D0-1280-46DC-8FDF-0C8F257AF104}"/>
              </a:ext>
            </a:extLst>
          </p:cNvPr>
          <p:cNvSpPr txBox="1"/>
          <p:nvPr/>
        </p:nvSpPr>
        <p:spPr>
          <a:xfrm>
            <a:off x="-12497356" y="-46448"/>
            <a:ext cx="12192000" cy="981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altLang="ru-RU" sz="4400" b="1" dirty="0">
                <a:solidFill>
                  <a:schemeClr val="bg1">
                    <a:lumMod val="95000"/>
                    <a:alpha val="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Цель работы </a:t>
            </a:r>
            <a:endParaRPr lang="ru-RU" sz="4400" b="1" dirty="0">
              <a:solidFill>
                <a:schemeClr val="bg1">
                  <a:lumMod val="95000"/>
                  <a:alpha val="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543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3C527EA-7C66-401D-84B8-411A9B3BF36F}"/>
              </a:ext>
            </a:extLst>
          </p:cNvPr>
          <p:cNvSpPr txBox="1"/>
          <p:nvPr/>
        </p:nvSpPr>
        <p:spPr>
          <a:xfrm>
            <a:off x="-12481563" y="87210"/>
            <a:ext cx="1219199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Окно видеоконференции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391D39-FFFA-4085-B8FD-70440326A526}"/>
              </a:ext>
            </a:extLst>
          </p:cNvPr>
          <p:cNvSpPr txBox="1"/>
          <p:nvPr/>
        </p:nvSpPr>
        <p:spPr>
          <a:xfrm>
            <a:off x="12614871" y="91413"/>
            <a:ext cx="121958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lumMod val="95000"/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Заключение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0C68C0-795A-43D7-A16F-4C93CC65A57B}"/>
              </a:ext>
            </a:extLst>
          </p:cNvPr>
          <p:cNvSpPr txBox="1"/>
          <p:nvPr/>
        </p:nvSpPr>
        <p:spPr>
          <a:xfrm>
            <a:off x="-540" y="-46448"/>
            <a:ext cx="12192000" cy="981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altLang="ru-RU" sz="4400" b="1" dirty="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Цель работы </a:t>
            </a:r>
            <a:endParaRPr lang="ru-RU" sz="44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7A2F58-71C2-4A20-8B72-F90E8D5C915B}"/>
              </a:ext>
            </a:extLst>
          </p:cNvPr>
          <p:cNvSpPr txBox="1"/>
          <p:nvPr/>
        </p:nvSpPr>
        <p:spPr>
          <a:xfrm>
            <a:off x="-540" y="2455205"/>
            <a:ext cx="121914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Целью </a:t>
            </a:r>
            <a:r>
              <a:rPr lang="ru-RU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выпускной квалификационной работы выступает</a:t>
            </a:r>
            <a:r>
              <a:rPr lang="ru-RU" sz="3200" dirty="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разработка </a:t>
            </a:r>
            <a:r>
              <a:rPr lang="ru-RU" sz="3200" b="1" dirty="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модуля, обеспечивающего процедуры настройки музыкального инструмента и редактирования табулатуры</a:t>
            </a:r>
            <a:r>
              <a:rPr lang="ru-RU" sz="3200" dirty="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для создания многопользовательского сервиса онлайн записи музыкальных композиций</a:t>
            </a:r>
            <a:endParaRPr lang="ru-RU" sz="3200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B9FE69-06A7-4256-A368-6DD640138958}"/>
              </a:ext>
            </a:extLst>
          </p:cNvPr>
          <p:cNvSpPr txBox="1"/>
          <p:nvPr/>
        </p:nvSpPr>
        <p:spPr>
          <a:xfrm>
            <a:off x="-12496803" y="156937"/>
            <a:ext cx="121920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Анализ существующих решений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8DCF05A-8345-42EA-9BCE-C06940294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7758">
            <a:off x="-7276169" y="748459"/>
            <a:ext cx="1750719" cy="175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902732C5-8684-4E8B-897D-DF376D9C5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95542" y="1033049"/>
            <a:ext cx="1520819" cy="114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4BAE6EE0-2A48-4838-B99C-63EEFADCA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41922" y="1099479"/>
            <a:ext cx="1015528" cy="1015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8586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Овал 34">
            <a:extLst>
              <a:ext uri="{FF2B5EF4-FFF2-40B4-BE49-F238E27FC236}">
                <a16:creationId xmlns:a16="http://schemas.microsoft.com/office/drawing/2014/main" id="{C81788D8-15F7-4BE0-B297-DC0AB4744B64}"/>
              </a:ext>
            </a:extLst>
          </p:cNvPr>
          <p:cNvSpPr/>
          <p:nvPr/>
        </p:nvSpPr>
        <p:spPr>
          <a:xfrm>
            <a:off x="12275720" y="5061326"/>
            <a:ext cx="2990553" cy="2990553"/>
          </a:xfrm>
          <a:prstGeom prst="ellipse">
            <a:avLst/>
          </a:prstGeom>
          <a:solidFill>
            <a:srgbClr val="3F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CEC5B4F7-4F3F-4EF3-92B7-61ECC499F3FA}"/>
              </a:ext>
            </a:extLst>
          </p:cNvPr>
          <p:cNvSpPr/>
          <p:nvPr/>
        </p:nvSpPr>
        <p:spPr>
          <a:xfrm>
            <a:off x="-3074275" y="4815840"/>
            <a:ext cx="2990553" cy="2990553"/>
          </a:xfrm>
          <a:prstGeom prst="ellipse">
            <a:avLst/>
          </a:prstGeom>
          <a:solidFill>
            <a:srgbClr val="5E9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C527EA-7C66-401D-84B8-411A9B3BF36F}"/>
              </a:ext>
            </a:extLst>
          </p:cNvPr>
          <p:cNvSpPr txBox="1"/>
          <p:nvPr/>
        </p:nvSpPr>
        <p:spPr>
          <a:xfrm>
            <a:off x="-12481563" y="87210"/>
            <a:ext cx="1219199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Окно видеоконференции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391D39-FFFA-4085-B8FD-70440326A526}"/>
              </a:ext>
            </a:extLst>
          </p:cNvPr>
          <p:cNvSpPr txBox="1"/>
          <p:nvPr/>
        </p:nvSpPr>
        <p:spPr>
          <a:xfrm>
            <a:off x="12614871" y="91413"/>
            <a:ext cx="121958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lumMod val="95000"/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Заключение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0C68C0-795A-43D7-A16F-4C93CC65A57B}"/>
              </a:ext>
            </a:extLst>
          </p:cNvPr>
          <p:cNvSpPr txBox="1"/>
          <p:nvPr/>
        </p:nvSpPr>
        <p:spPr>
          <a:xfrm>
            <a:off x="12590064" y="-46448"/>
            <a:ext cx="12192000" cy="981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altLang="ru-RU" sz="4400" b="1" dirty="0">
                <a:solidFill>
                  <a:schemeClr val="bg1">
                    <a:lumMod val="95000"/>
                    <a:alpha val="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Цель работы </a:t>
            </a:r>
            <a:endParaRPr lang="ru-RU" sz="4400" b="1" dirty="0">
              <a:solidFill>
                <a:schemeClr val="bg1">
                  <a:lumMod val="95000"/>
                  <a:alpha val="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0CE3D3-389C-4828-A662-C6E7E8147C1D}"/>
              </a:ext>
            </a:extLst>
          </p:cNvPr>
          <p:cNvSpPr txBox="1"/>
          <p:nvPr/>
        </p:nvSpPr>
        <p:spPr>
          <a:xfrm>
            <a:off x="6" y="156937"/>
            <a:ext cx="121920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Анализ существующих решений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6759EA86-22F5-4CCE-A9CB-77997AD82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7758">
            <a:off x="5220640" y="748459"/>
            <a:ext cx="1750719" cy="175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A2189F57-225E-49F6-B57A-81A6E1820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267" y="1033049"/>
            <a:ext cx="1520819" cy="114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>
            <a:extLst>
              <a:ext uri="{FF2B5EF4-FFF2-40B4-BE49-F238E27FC236}">
                <a16:creationId xmlns:a16="http://schemas.microsoft.com/office/drawing/2014/main" id="{1231781B-0C07-4814-8E02-F281B0188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87" y="1099479"/>
            <a:ext cx="1015528" cy="1015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7770FBA-5768-4CAB-8F57-42B0999584C6}"/>
              </a:ext>
            </a:extLst>
          </p:cNvPr>
          <p:cNvSpPr txBox="1"/>
          <p:nvPr/>
        </p:nvSpPr>
        <p:spPr>
          <a:xfrm>
            <a:off x="396263" y="2977357"/>
            <a:ext cx="1139946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В существующих решениях не предусмотрен функционал помощи в настройке музыкальных инструментов</a:t>
            </a:r>
            <a:endParaRPr lang="ru-RU" sz="3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1A772D-2215-44AC-B8A3-EDAA34F41CF3}"/>
              </a:ext>
            </a:extLst>
          </p:cNvPr>
          <p:cNvSpPr txBox="1"/>
          <p:nvPr/>
        </p:nvSpPr>
        <p:spPr>
          <a:xfrm>
            <a:off x="480643" y="4763251"/>
            <a:ext cx="1123070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Существующие решения не дают возможности просматривать и редактировать табулатуру</a:t>
            </a:r>
            <a:endParaRPr lang="ru-RU" sz="3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EC13D3-3346-493B-A981-413BE005ADEE}"/>
              </a:ext>
            </a:extLst>
          </p:cNvPr>
          <p:cNvSpPr txBox="1"/>
          <p:nvPr/>
        </p:nvSpPr>
        <p:spPr>
          <a:xfrm>
            <a:off x="-12543709" y="162049"/>
            <a:ext cx="12191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Требования к модулю</a:t>
            </a:r>
          </a:p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программного комплекса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3E6E2E-E326-4FB1-ADEF-38ED762662C9}"/>
              </a:ext>
            </a:extLst>
          </p:cNvPr>
          <p:cNvSpPr txBox="1"/>
          <p:nvPr/>
        </p:nvSpPr>
        <p:spPr>
          <a:xfrm>
            <a:off x="-12531980" y="168661"/>
            <a:ext cx="121920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Общая схема модуля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B9A911F-F30E-4DF1-8675-AD509904E9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7102475"/>
            <a:ext cx="1148715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134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Овал 13">
            <a:extLst>
              <a:ext uri="{FF2B5EF4-FFF2-40B4-BE49-F238E27FC236}">
                <a16:creationId xmlns:a16="http://schemas.microsoft.com/office/drawing/2014/main" id="{68D7476C-BF64-4DFB-A2E8-655EA9349482}"/>
              </a:ext>
            </a:extLst>
          </p:cNvPr>
          <p:cNvSpPr/>
          <p:nvPr/>
        </p:nvSpPr>
        <p:spPr>
          <a:xfrm>
            <a:off x="-4081380" y="-2870638"/>
            <a:ext cx="15113875" cy="15113875"/>
          </a:xfrm>
          <a:prstGeom prst="ellipse">
            <a:avLst/>
          </a:prstGeom>
          <a:solidFill>
            <a:srgbClr val="5E94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EBF3670B-8EFF-4F82-8E69-FEC839E2BBAF}"/>
              </a:ext>
            </a:extLst>
          </p:cNvPr>
          <p:cNvSpPr/>
          <p:nvPr/>
        </p:nvSpPr>
        <p:spPr>
          <a:xfrm>
            <a:off x="12275720" y="5061326"/>
            <a:ext cx="2990553" cy="2990553"/>
          </a:xfrm>
          <a:prstGeom prst="ellipse">
            <a:avLst/>
          </a:prstGeom>
          <a:solidFill>
            <a:srgbClr val="3F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2CB2FF-F183-4EED-BC84-D78F4320B803}"/>
              </a:ext>
            </a:extLst>
          </p:cNvPr>
          <p:cNvSpPr txBox="1"/>
          <p:nvPr/>
        </p:nvSpPr>
        <p:spPr>
          <a:xfrm>
            <a:off x="-540" y="-46448"/>
            <a:ext cx="12192000" cy="981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altLang="ru-RU" sz="4400" b="1" dirty="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Цель </a:t>
            </a:r>
            <a:r>
              <a:rPr lang="ru-RU" altLang="ru-RU" sz="4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работы</a:t>
            </a:r>
            <a:endParaRPr lang="ru-RU" sz="44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EB5DDB-CCC7-4621-96B5-8505C4FC118A}"/>
              </a:ext>
            </a:extLst>
          </p:cNvPr>
          <p:cNvSpPr txBox="1"/>
          <p:nvPr/>
        </p:nvSpPr>
        <p:spPr>
          <a:xfrm>
            <a:off x="787739" y="2859613"/>
            <a:ext cx="9566224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Разработка многопользовательского сервиса для онлайн записи музыкальных композиций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720CB2-4BDB-4C0F-BD19-32DEC800A583}"/>
              </a:ext>
            </a:extLst>
          </p:cNvPr>
          <p:cNvSpPr txBox="1"/>
          <p:nvPr/>
        </p:nvSpPr>
        <p:spPr>
          <a:xfrm>
            <a:off x="-12404091" y="165059"/>
            <a:ext cx="121925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Задачи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3726758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Овал 34">
            <a:extLst>
              <a:ext uri="{FF2B5EF4-FFF2-40B4-BE49-F238E27FC236}">
                <a16:creationId xmlns:a16="http://schemas.microsoft.com/office/drawing/2014/main" id="{C81788D8-15F7-4BE0-B297-DC0AB4744B64}"/>
              </a:ext>
            </a:extLst>
          </p:cNvPr>
          <p:cNvSpPr/>
          <p:nvPr/>
        </p:nvSpPr>
        <p:spPr>
          <a:xfrm>
            <a:off x="12275720" y="5061326"/>
            <a:ext cx="2990553" cy="2990553"/>
          </a:xfrm>
          <a:prstGeom prst="ellipse">
            <a:avLst/>
          </a:prstGeom>
          <a:solidFill>
            <a:srgbClr val="3F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CEC5B4F7-4F3F-4EF3-92B7-61ECC499F3FA}"/>
              </a:ext>
            </a:extLst>
          </p:cNvPr>
          <p:cNvSpPr/>
          <p:nvPr/>
        </p:nvSpPr>
        <p:spPr>
          <a:xfrm>
            <a:off x="-3074275" y="4815840"/>
            <a:ext cx="2990553" cy="2990553"/>
          </a:xfrm>
          <a:prstGeom prst="ellipse">
            <a:avLst/>
          </a:prstGeom>
          <a:solidFill>
            <a:srgbClr val="5E9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C527EA-7C66-401D-84B8-411A9B3BF36F}"/>
              </a:ext>
            </a:extLst>
          </p:cNvPr>
          <p:cNvSpPr txBox="1"/>
          <p:nvPr/>
        </p:nvSpPr>
        <p:spPr>
          <a:xfrm>
            <a:off x="-12481563" y="87210"/>
            <a:ext cx="1219199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Окно видеоконференции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391D39-FFFA-4085-B8FD-70440326A526}"/>
              </a:ext>
            </a:extLst>
          </p:cNvPr>
          <p:cNvSpPr txBox="1"/>
          <p:nvPr/>
        </p:nvSpPr>
        <p:spPr>
          <a:xfrm>
            <a:off x="12614871" y="91413"/>
            <a:ext cx="121958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lumMod val="95000"/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Заключение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0C68C0-795A-43D7-A16F-4C93CC65A57B}"/>
              </a:ext>
            </a:extLst>
          </p:cNvPr>
          <p:cNvSpPr txBox="1"/>
          <p:nvPr/>
        </p:nvSpPr>
        <p:spPr>
          <a:xfrm>
            <a:off x="12590064" y="-46448"/>
            <a:ext cx="12192000" cy="981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altLang="ru-RU" sz="4400" b="1" dirty="0">
                <a:solidFill>
                  <a:schemeClr val="bg1">
                    <a:lumMod val="95000"/>
                    <a:alpha val="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Цель работы </a:t>
            </a:r>
            <a:endParaRPr lang="ru-RU" sz="4400" b="1" dirty="0">
              <a:solidFill>
                <a:schemeClr val="bg1">
                  <a:lumMod val="95000"/>
                  <a:alpha val="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0CE3D3-389C-4828-A662-C6E7E8147C1D}"/>
              </a:ext>
            </a:extLst>
          </p:cNvPr>
          <p:cNvSpPr txBox="1"/>
          <p:nvPr/>
        </p:nvSpPr>
        <p:spPr>
          <a:xfrm>
            <a:off x="12520264" y="156937"/>
            <a:ext cx="121920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Анализ существующих решений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6759EA86-22F5-4CCE-A9CB-77997AD82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7758">
            <a:off x="17740898" y="748459"/>
            <a:ext cx="1750719" cy="175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A2189F57-225E-49F6-B57A-81A6E1820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1525" y="1033049"/>
            <a:ext cx="1520819" cy="114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>
            <a:extLst>
              <a:ext uri="{FF2B5EF4-FFF2-40B4-BE49-F238E27FC236}">
                <a16:creationId xmlns:a16="http://schemas.microsoft.com/office/drawing/2014/main" id="{1231781B-0C07-4814-8E02-F281B0188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5145" y="1099479"/>
            <a:ext cx="1015528" cy="1015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FEC13D3-3346-493B-A981-413BE005ADEE}"/>
              </a:ext>
            </a:extLst>
          </p:cNvPr>
          <p:cNvSpPr txBox="1"/>
          <p:nvPr/>
        </p:nvSpPr>
        <p:spPr>
          <a:xfrm>
            <a:off x="-12543709" y="162049"/>
            <a:ext cx="12191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Требования к модулю</a:t>
            </a:r>
          </a:p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программного комплекса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593F6D-B4D4-4ABA-A0E0-65DBD39A1903}"/>
              </a:ext>
            </a:extLst>
          </p:cNvPr>
          <p:cNvSpPr txBox="1"/>
          <p:nvPr/>
        </p:nvSpPr>
        <p:spPr>
          <a:xfrm>
            <a:off x="-11716" y="168661"/>
            <a:ext cx="121920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Общая схема модуля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AE508CC-7A43-4194-95E1-C54CB406F9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2225677"/>
            <a:ext cx="1148715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26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Овал 13">
            <a:extLst>
              <a:ext uri="{FF2B5EF4-FFF2-40B4-BE49-F238E27FC236}">
                <a16:creationId xmlns:a16="http://schemas.microsoft.com/office/drawing/2014/main" id="{1EE4ED6C-AB80-4E3D-A5B3-DD7D082BDD05}"/>
              </a:ext>
            </a:extLst>
          </p:cNvPr>
          <p:cNvSpPr/>
          <p:nvPr/>
        </p:nvSpPr>
        <p:spPr>
          <a:xfrm>
            <a:off x="12275720" y="5061326"/>
            <a:ext cx="2990553" cy="2990553"/>
          </a:xfrm>
          <a:prstGeom prst="ellipse">
            <a:avLst/>
          </a:prstGeom>
          <a:solidFill>
            <a:srgbClr val="3F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D3E18134-6775-4CAF-9E1B-3BA9C20CC788}"/>
              </a:ext>
            </a:extLst>
          </p:cNvPr>
          <p:cNvSpPr/>
          <p:nvPr/>
        </p:nvSpPr>
        <p:spPr>
          <a:xfrm>
            <a:off x="-3520217" y="-3638619"/>
            <a:ext cx="15012870" cy="15012870"/>
          </a:xfrm>
          <a:prstGeom prst="ellipse">
            <a:avLst/>
          </a:prstGeom>
          <a:solidFill>
            <a:srgbClr val="5E94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C527EA-7C66-401D-84B8-411A9B3BF36F}"/>
              </a:ext>
            </a:extLst>
          </p:cNvPr>
          <p:cNvSpPr txBox="1"/>
          <p:nvPr/>
        </p:nvSpPr>
        <p:spPr>
          <a:xfrm>
            <a:off x="-12481563" y="87210"/>
            <a:ext cx="1219199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Окно видеоконференции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391D39-FFFA-4085-B8FD-70440326A526}"/>
              </a:ext>
            </a:extLst>
          </p:cNvPr>
          <p:cNvSpPr txBox="1"/>
          <p:nvPr/>
        </p:nvSpPr>
        <p:spPr>
          <a:xfrm>
            <a:off x="12614871" y="91413"/>
            <a:ext cx="121958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lumMod val="95000"/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Заключение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0C68C0-795A-43D7-A16F-4C93CC65A57B}"/>
              </a:ext>
            </a:extLst>
          </p:cNvPr>
          <p:cNvSpPr txBox="1"/>
          <p:nvPr/>
        </p:nvSpPr>
        <p:spPr>
          <a:xfrm>
            <a:off x="12590064" y="-46448"/>
            <a:ext cx="12192000" cy="981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altLang="ru-RU" sz="4400" b="1" dirty="0">
                <a:solidFill>
                  <a:schemeClr val="bg1">
                    <a:lumMod val="95000"/>
                    <a:alpha val="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Цель работы </a:t>
            </a:r>
            <a:endParaRPr lang="ru-RU" sz="4400" b="1" dirty="0">
              <a:solidFill>
                <a:schemeClr val="bg1">
                  <a:lumMod val="95000"/>
                  <a:alpha val="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0CE3D3-389C-4828-A662-C6E7E8147C1D}"/>
              </a:ext>
            </a:extLst>
          </p:cNvPr>
          <p:cNvSpPr txBox="1"/>
          <p:nvPr/>
        </p:nvSpPr>
        <p:spPr>
          <a:xfrm>
            <a:off x="12496818" y="156937"/>
            <a:ext cx="121920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Анализ существующих решений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A169AB-1325-4908-BD5C-28887610651E}"/>
              </a:ext>
            </a:extLst>
          </p:cNvPr>
          <p:cNvSpPr txBox="1"/>
          <p:nvPr/>
        </p:nvSpPr>
        <p:spPr>
          <a:xfrm>
            <a:off x="1" y="162049"/>
            <a:ext cx="12191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Требования к модулю</a:t>
            </a:r>
          </a:p>
          <a:p>
            <a:pPr algn="ctr"/>
            <a:r>
              <a:rPr lang="ru-RU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программного комплекса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69E955-9C82-42F0-852D-EAFD36C82CC1}"/>
              </a:ext>
            </a:extLst>
          </p:cNvPr>
          <p:cNvSpPr txBox="1"/>
          <p:nvPr/>
        </p:nvSpPr>
        <p:spPr>
          <a:xfrm>
            <a:off x="500958" y="2115007"/>
            <a:ext cx="1041702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5125" indent="-365125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Разрабатываемые средства должны открываться в любой момент времени работы программного комплекса.</a:t>
            </a:r>
          </a:p>
          <a:p>
            <a:pPr marL="365125" indent="-365125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Работа окон разрабатываемого модуля не должна останавливать или мешать работе основного функционала системы.</a:t>
            </a:r>
          </a:p>
          <a:p>
            <a:pPr marL="365125" indent="-365125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Интерфейс окон разрабатываемого модуля не должен быть перегруженным.</a:t>
            </a:r>
            <a:endParaRPr lang="ru-RU" sz="3200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1E478B48-6A83-472C-AE96-71A8AC58B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7758">
            <a:off x="18570880" y="748459"/>
            <a:ext cx="1750719" cy="175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FB212760-A9B3-43C2-B524-3B3D2E0AC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1507" y="1033049"/>
            <a:ext cx="1520819" cy="114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>
            <a:extLst>
              <a:ext uri="{FF2B5EF4-FFF2-40B4-BE49-F238E27FC236}">
                <a16:creationId xmlns:a16="http://schemas.microsoft.com/office/drawing/2014/main" id="{93053A8D-ECE8-4F1B-AE94-E158EE3E1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5127" y="1099479"/>
            <a:ext cx="1015528" cy="1015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035223A-CA80-4BF3-8552-7C12716D9A1D}"/>
              </a:ext>
            </a:extLst>
          </p:cNvPr>
          <p:cNvSpPr txBox="1"/>
          <p:nvPr/>
        </p:nvSpPr>
        <p:spPr>
          <a:xfrm>
            <a:off x="12414757" y="168661"/>
            <a:ext cx="121920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Общая схема модуля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2E44B666-9E56-4109-A5C1-D1F74D9C96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7149369"/>
            <a:ext cx="1148715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07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Овал 15">
            <a:extLst>
              <a:ext uri="{FF2B5EF4-FFF2-40B4-BE49-F238E27FC236}">
                <a16:creationId xmlns:a16="http://schemas.microsoft.com/office/drawing/2014/main" id="{E38FA0B2-5176-42B9-9F04-3770F9C4A5EE}"/>
              </a:ext>
            </a:extLst>
          </p:cNvPr>
          <p:cNvSpPr/>
          <p:nvPr/>
        </p:nvSpPr>
        <p:spPr>
          <a:xfrm>
            <a:off x="794676" y="-3859904"/>
            <a:ext cx="15012869" cy="15012869"/>
          </a:xfrm>
          <a:prstGeom prst="ellipse">
            <a:avLst/>
          </a:prstGeom>
          <a:solidFill>
            <a:srgbClr val="3F7F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5CD9E8CA-23F3-40E8-AA2F-5BC01B61FEE3}"/>
              </a:ext>
            </a:extLst>
          </p:cNvPr>
          <p:cNvSpPr/>
          <p:nvPr/>
        </p:nvSpPr>
        <p:spPr>
          <a:xfrm>
            <a:off x="-3514777" y="4775227"/>
            <a:ext cx="3276652" cy="3276652"/>
          </a:xfrm>
          <a:prstGeom prst="ellipse">
            <a:avLst/>
          </a:prstGeom>
          <a:solidFill>
            <a:srgbClr val="5E9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C527EA-7C66-401D-84B8-411A9B3BF36F}"/>
              </a:ext>
            </a:extLst>
          </p:cNvPr>
          <p:cNvSpPr txBox="1"/>
          <p:nvPr/>
        </p:nvSpPr>
        <p:spPr>
          <a:xfrm>
            <a:off x="-12481563" y="87210"/>
            <a:ext cx="1219199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Окно видеоконференции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A169AB-1325-4908-BD5C-28887610651E}"/>
              </a:ext>
            </a:extLst>
          </p:cNvPr>
          <p:cNvSpPr txBox="1"/>
          <p:nvPr/>
        </p:nvSpPr>
        <p:spPr>
          <a:xfrm>
            <a:off x="1" y="162049"/>
            <a:ext cx="12191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Требования к модулю</a:t>
            </a:r>
          </a:p>
          <a:p>
            <a:pPr algn="ctr"/>
            <a:r>
              <a:rPr lang="ru-RU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программного комплекса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642BB5-E9F7-4C9E-BB43-86543DB58D68}"/>
              </a:ext>
            </a:extLst>
          </p:cNvPr>
          <p:cNvSpPr txBox="1"/>
          <p:nvPr/>
        </p:nvSpPr>
        <p:spPr>
          <a:xfrm>
            <a:off x="1563315" y="2173663"/>
            <a:ext cx="1014120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Модуль должен предоставлять пользователю выбор настроек записи и анализа звукового потока.</a:t>
            </a:r>
          </a:p>
          <a:p>
            <a:pPr marL="45720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Модуль должен начинать свою работу сразу, как только будут выбраны настройки записи и анализа.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Модуль должен выводить пользователю близость сыгранной ноты к целевой.</a:t>
            </a:r>
            <a:endParaRPr lang="ru-RU" sz="3200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482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Овал 13">
            <a:extLst>
              <a:ext uri="{FF2B5EF4-FFF2-40B4-BE49-F238E27FC236}">
                <a16:creationId xmlns:a16="http://schemas.microsoft.com/office/drawing/2014/main" id="{D33E823D-5EF3-4985-9FED-CDBB1A58CA1D}"/>
              </a:ext>
            </a:extLst>
          </p:cNvPr>
          <p:cNvSpPr/>
          <p:nvPr/>
        </p:nvSpPr>
        <p:spPr>
          <a:xfrm>
            <a:off x="12275720" y="5061326"/>
            <a:ext cx="2990553" cy="2990553"/>
          </a:xfrm>
          <a:prstGeom prst="ellipse">
            <a:avLst/>
          </a:prstGeom>
          <a:solidFill>
            <a:srgbClr val="3F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92D0AB1F-91E1-4D9F-8D1B-97B994FF3EF0}"/>
              </a:ext>
            </a:extLst>
          </p:cNvPr>
          <p:cNvSpPr/>
          <p:nvPr/>
        </p:nvSpPr>
        <p:spPr>
          <a:xfrm>
            <a:off x="-3751711" y="-2990436"/>
            <a:ext cx="15012870" cy="15012870"/>
          </a:xfrm>
          <a:prstGeom prst="ellipse">
            <a:avLst/>
          </a:prstGeom>
          <a:solidFill>
            <a:srgbClr val="5E94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C527EA-7C66-401D-84B8-411A9B3BF36F}"/>
              </a:ext>
            </a:extLst>
          </p:cNvPr>
          <p:cNvSpPr txBox="1"/>
          <p:nvPr/>
        </p:nvSpPr>
        <p:spPr>
          <a:xfrm>
            <a:off x="-12481563" y="87210"/>
            <a:ext cx="1219199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Окно видеоконференции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A169AB-1325-4908-BD5C-28887610651E}"/>
              </a:ext>
            </a:extLst>
          </p:cNvPr>
          <p:cNvSpPr txBox="1"/>
          <p:nvPr/>
        </p:nvSpPr>
        <p:spPr>
          <a:xfrm>
            <a:off x="1" y="162049"/>
            <a:ext cx="12191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Требования к модулю</a:t>
            </a:r>
          </a:p>
          <a:p>
            <a:pPr algn="ctr"/>
            <a:r>
              <a:rPr lang="ru-RU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программного комплекса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FC69F2-74D1-447A-81A0-37BAF748BF29}"/>
              </a:ext>
            </a:extLst>
          </p:cNvPr>
          <p:cNvSpPr txBox="1"/>
          <p:nvPr/>
        </p:nvSpPr>
        <p:spPr>
          <a:xfrm>
            <a:off x="282526" y="2196293"/>
            <a:ext cx="10568354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Модуль должен давать пользователю возможность выбора источника открытия файла табулатуры.</a:t>
            </a:r>
          </a:p>
          <a:p>
            <a:pPr marL="45720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Модуль должен отображать содержимое открытой табулатуры и давать пользователю возможность создавать и менять его.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Модуль должен сохранять отредактированный или созданный файл табулатуры в соответствии с выбранным типом.</a:t>
            </a:r>
            <a:endParaRPr lang="ru-RU" sz="3200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3D7A41-BD73-49D2-BAF6-30AE26B94400}"/>
              </a:ext>
            </a:extLst>
          </p:cNvPr>
          <p:cNvSpPr txBox="1"/>
          <p:nvPr/>
        </p:nvSpPr>
        <p:spPr>
          <a:xfrm>
            <a:off x="-12588241" y="173474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lumMod val="95000"/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Структурная схема средства настройки инструмента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0489BA1-049B-4ECB-B9DC-34CBA814B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13" y="7097312"/>
            <a:ext cx="11812772" cy="377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773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3C527EA-7C66-401D-84B8-411A9B3BF36F}"/>
              </a:ext>
            </a:extLst>
          </p:cNvPr>
          <p:cNvSpPr txBox="1"/>
          <p:nvPr/>
        </p:nvSpPr>
        <p:spPr>
          <a:xfrm>
            <a:off x="-12481563" y="87210"/>
            <a:ext cx="1219199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Окно видеоконференции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A169AB-1325-4908-BD5C-28887610651E}"/>
              </a:ext>
            </a:extLst>
          </p:cNvPr>
          <p:cNvSpPr txBox="1"/>
          <p:nvPr/>
        </p:nvSpPr>
        <p:spPr>
          <a:xfrm>
            <a:off x="12573001" y="162049"/>
            <a:ext cx="12191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Требования к модулю</a:t>
            </a:r>
          </a:p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программного комплекса</a:t>
            </a: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43FA8565-74F3-4C13-AC28-1153CD936E82}"/>
              </a:ext>
            </a:extLst>
          </p:cNvPr>
          <p:cNvSpPr/>
          <p:nvPr/>
        </p:nvSpPr>
        <p:spPr>
          <a:xfrm>
            <a:off x="-3514777" y="4775227"/>
            <a:ext cx="3276652" cy="3276652"/>
          </a:xfrm>
          <a:prstGeom prst="ellipse">
            <a:avLst/>
          </a:prstGeom>
          <a:solidFill>
            <a:srgbClr val="5E9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43DA0D-EC79-4F70-9248-D4443D2E30F0}"/>
              </a:ext>
            </a:extLst>
          </p:cNvPr>
          <p:cNvSpPr txBox="1"/>
          <p:nvPr/>
        </p:nvSpPr>
        <p:spPr>
          <a:xfrm>
            <a:off x="-1" y="173474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Структурная схема средства настройки инструмента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69ABD9C-4254-4F15-A91E-C0B142494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13" y="2333914"/>
            <a:ext cx="11812772" cy="37703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D17E4D-B759-49FD-8C37-19BDEC2DA86D}"/>
              </a:ext>
            </a:extLst>
          </p:cNvPr>
          <p:cNvSpPr txBox="1"/>
          <p:nvPr/>
        </p:nvSpPr>
        <p:spPr>
          <a:xfrm>
            <a:off x="-12684387" y="166362"/>
            <a:ext cx="1219199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lumMod val="95000"/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Функциональная схема средства настройки инструмента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9C83CF0A-8AB7-4398-AC50-39E0C2A4C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69862" y="6909502"/>
            <a:ext cx="7922969" cy="506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251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3C527EA-7C66-401D-84B8-411A9B3BF36F}"/>
              </a:ext>
            </a:extLst>
          </p:cNvPr>
          <p:cNvSpPr txBox="1"/>
          <p:nvPr/>
        </p:nvSpPr>
        <p:spPr>
          <a:xfrm>
            <a:off x="-12481563" y="87210"/>
            <a:ext cx="1219199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Окно видеоконференции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43DA0D-EC79-4F70-9248-D4443D2E30F0}"/>
              </a:ext>
            </a:extLst>
          </p:cNvPr>
          <p:cNvSpPr txBox="1"/>
          <p:nvPr/>
        </p:nvSpPr>
        <p:spPr>
          <a:xfrm>
            <a:off x="12590599" y="173474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lumMod val="95000"/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Структурная схема средства настройки инструмента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69ABD9C-4254-4F15-A91E-C0B142494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6858000"/>
            <a:ext cx="11812772" cy="37703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5F5179-7C8E-49DA-AB5D-3B98C4CA2F67}"/>
              </a:ext>
            </a:extLst>
          </p:cNvPr>
          <p:cNvSpPr txBox="1"/>
          <p:nvPr/>
        </p:nvSpPr>
        <p:spPr>
          <a:xfrm>
            <a:off x="1" y="166362"/>
            <a:ext cx="1219199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Функциональная схема средства настройки инструмента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91954D6-7000-44F9-94AA-E6A72A820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515" y="1797047"/>
            <a:ext cx="7922969" cy="506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9C93EF-A66B-4816-90B4-500964967B0E}"/>
              </a:ext>
            </a:extLst>
          </p:cNvPr>
          <p:cNvSpPr txBox="1"/>
          <p:nvPr/>
        </p:nvSpPr>
        <p:spPr>
          <a:xfrm>
            <a:off x="-12614045" y="155300"/>
            <a:ext cx="1219199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lumMod val="95000"/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Структурная схема средства редактирования табулатуры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DE787B6-B3CE-448F-AE79-134EB9B18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12774" y="6858000"/>
            <a:ext cx="11812773" cy="382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216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3C527EA-7C66-401D-84B8-411A9B3BF36F}"/>
              </a:ext>
            </a:extLst>
          </p:cNvPr>
          <p:cNvSpPr txBox="1"/>
          <p:nvPr/>
        </p:nvSpPr>
        <p:spPr>
          <a:xfrm>
            <a:off x="-12481563" y="87210"/>
            <a:ext cx="1219199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Окно видеоконференции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43DA0D-EC79-4F70-9248-D4443D2E30F0}"/>
              </a:ext>
            </a:extLst>
          </p:cNvPr>
          <p:cNvSpPr txBox="1"/>
          <p:nvPr/>
        </p:nvSpPr>
        <p:spPr>
          <a:xfrm>
            <a:off x="12590599" y="173474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lumMod val="95000"/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Структурная схема средства настройки инструмента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69ABD9C-4254-4F15-A91E-C0B142494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6858000"/>
            <a:ext cx="11812772" cy="37703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5F5179-7C8E-49DA-AB5D-3B98C4CA2F67}"/>
              </a:ext>
            </a:extLst>
          </p:cNvPr>
          <p:cNvSpPr txBox="1"/>
          <p:nvPr/>
        </p:nvSpPr>
        <p:spPr>
          <a:xfrm>
            <a:off x="12660936" y="166362"/>
            <a:ext cx="1219199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lumMod val="95000"/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Функциональная схема средства настройки инструмента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91954D6-7000-44F9-94AA-E6A72A820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6865112"/>
            <a:ext cx="7922969" cy="506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2A7776-D974-4E6A-B702-0A8B26086B8A}"/>
              </a:ext>
            </a:extLst>
          </p:cNvPr>
          <p:cNvSpPr txBox="1"/>
          <p:nvPr/>
        </p:nvSpPr>
        <p:spPr>
          <a:xfrm>
            <a:off x="-1" y="155300"/>
            <a:ext cx="1219199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Структурная схема средства редактирования табулатуры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EC4A19-10EC-4CAE-AFD4-3F1BDC348F32}"/>
              </a:ext>
            </a:extLst>
          </p:cNvPr>
          <p:cNvSpPr txBox="1"/>
          <p:nvPr/>
        </p:nvSpPr>
        <p:spPr>
          <a:xfrm>
            <a:off x="-12481558" y="156984"/>
            <a:ext cx="1219199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lumMod val="95000"/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Функциональная схема средства редактирования табулатуры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101CA03-260C-47F8-A149-13AC9FD340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11" y="2320057"/>
            <a:ext cx="11812773" cy="382135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C0D4F77-62B9-469F-939E-5094C9DF3A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12901" y="6858000"/>
            <a:ext cx="6312901" cy="494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61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643DA0D-EC79-4F70-9248-D4443D2E30F0}"/>
              </a:ext>
            </a:extLst>
          </p:cNvPr>
          <p:cNvSpPr txBox="1"/>
          <p:nvPr/>
        </p:nvSpPr>
        <p:spPr>
          <a:xfrm>
            <a:off x="12590599" y="173474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lumMod val="95000"/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Структурная схема средства настройки инструмента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69ABD9C-4254-4F15-A91E-C0B142494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6858000"/>
            <a:ext cx="11812772" cy="37703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5F5179-7C8E-49DA-AB5D-3B98C4CA2F67}"/>
              </a:ext>
            </a:extLst>
          </p:cNvPr>
          <p:cNvSpPr txBox="1"/>
          <p:nvPr/>
        </p:nvSpPr>
        <p:spPr>
          <a:xfrm>
            <a:off x="12660936" y="166362"/>
            <a:ext cx="1219199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lumMod val="95000"/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Функциональная схема средства настройки инструмента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91954D6-7000-44F9-94AA-E6A72A820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6865112"/>
            <a:ext cx="7922969" cy="506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2A7776-D974-4E6A-B702-0A8B26086B8A}"/>
              </a:ext>
            </a:extLst>
          </p:cNvPr>
          <p:cNvSpPr txBox="1"/>
          <p:nvPr/>
        </p:nvSpPr>
        <p:spPr>
          <a:xfrm>
            <a:off x="12588239" y="155300"/>
            <a:ext cx="1219199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lumMod val="95000"/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Структурная схема средства редактирования табулатуры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9D802B-AF92-479E-BAC6-F6FF72A4F07E}"/>
              </a:ext>
            </a:extLst>
          </p:cNvPr>
          <p:cNvSpPr txBox="1"/>
          <p:nvPr/>
        </p:nvSpPr>
        <p:spPr>
          <a:xfrm>
            <a:off x="2" y="156984"/>
            <a:ext cx="1219199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Функциональная схема средства редактирования табулатуры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31753D76-3753-4FBE-BEF1-7675E8498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69570" y="6858000"/>
            <a:ext cx="2969570" cy="524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A52B016-346B-4CFA-9C69-EC357C978CAB}"/>
              </a:ext>
            </a:extLst>
          </p:cNvPr>
          <p:cNvSpPr txBox="1"/>
          <p:nvPr/>
        </p:nvSpPr>
        <p:spPr>
          <a:xfrm>
            <a:off x="-12598607" y="150754"/>
            <a:ext cx="1220236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Блок-схема работы модуля программного комплекса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FC2639B-224D-403E-B74C-0F7CC7A365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99" y="6874490"/>
            <a:ext cx="11812773" cy="382135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B5C82B0-AAA4-4CE4-B131-3EE38DD95B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939" y="1751350"/>
            <a:ext cx="6312901" cy="494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94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643DA0D-EC79-4F70-9248-D4443D2E30F0}"/>
              </a:ext>
            </a:extLst>
          </p:cNvPr>
          <p:cNvSpPr txBox="1"/>
          <p:nvPr/>
        </p:nvSpPr>
        <p:spPr>
          <a:xfrm>
            <a:off x="12590599" y="173474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lumMod val="95000"/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Структурная схема средства настройки инструмента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69ABD9C-4254-4F15-A91E-C0B142494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6858000"/>
            <a:ext cx="11812772" cy="37703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5F5179-7C8E-49DA-AB5D-3B98C4CA2F67}"/>
              </a:ext>
            </a:extLst>
          </p:cNvPr>
          <p:cNvSpPr txBox="1"/>
          <p:nvPr/>
        </p:nvSpPr>
        <p:spPr>
          <a:xfrm>
            <a:off x="12660936" y="166362"/>
            <a:ext cx="1219199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lumMod val="95000"/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Функциональная схема средства настройки инструмента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91954D6-7000-44F9-94AA-E6A72A820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6865112"/>
            <a:ext cx="7922969" cy="506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2A7776-D974-4E6A-B702-0A8B26086B8A}"/>
              </a:ext>
            </a:extLst>
          </p:cNvPr>
          <p:cNvSpPr txBox="1"/>
          <p:nvPr/>
        </p:nvSpPr>
        <p:spPr>
          <a:xfrm>
            <a:off x="12588239" y="155300"/>
            <a:ext cx="1219199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lumMod val="95000"/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Структурная схема средства редактирования табулатуры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A250093-7353-48C8-8A8A-B6DD8EF6C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8" y="6876174"/>
            <a:ext cx="11812773" cy="380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99D802B-AF92-479E-BAC6-F6FF72A4F07E}"/>
              </a:ext>
            </a:extLst>
          </p:cNvPr>
          <p:cNvSpPr txBox="1"/>
          <p:nvPr/>
        </p:nvSpPr>
        <p:spPr>
          <a:xfrm>
            <a:off x="12512042" y="156984"/>
            <a:ext cx="1219199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lumMod val="95000"/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Функциональная схема средства редактирования табулатуры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6A15E1-0986-4D65-A030-4CAEBDD89E42}"/>
              </a:ext>
            </a:extLst>
          </p:cNvPr>
          <p:cNvSpPr txBox="1"/>
          <p:nvPr/>
        </p:nvSpPr>
        <p:spPr>
          <a:xfrm>
            <a:off x="4873" y="150754"/>
            <a:ext cx="1220236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Блок-схема работы модуля программного комплекса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5F76140-FD99-47C1-A8FA-62E3D23C4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215" y="1565405"/>
            <a:ext cx="2969570" cy="524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76041A9-A4B1-48AE-B2A7-E214039FC4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97" y="6858000"/>
            <a:ext cx="6312901" cy="494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567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3C527EA-7C66-401D-84B8-411A9B3BF36F}"/>
              </a:ext>
            </a:extLst>
          </p:cNvPr>
          <p:cNvSpPr txBox="1"/>
          <p:nvPr/>
        </p:nvSpPr>
        <p:spPr>
          <a:xfrm>
            <a:off x="-12481563" y="87210"/>
            <a:ext cx="1219199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Окно видеоконференции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43DA0D-EC79-4F70-9248-D4443D2E30F0}"/>
              </a:ext>
            </a:extLst>
          </p:cNvPr>
          <p:cNvSpPr txBox="1"/>
          <p:nvPr/>
        </p:nvSpPr>
        <p:spPr>
          <a:xfrm>
            <a:off x="12590599" y="173474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lumMod val="95000"/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Структурная схема средства настройки инструмента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F5179-7C8E-49DA-AB5D-3B98C4CA2F67}"/>
              </a:ext>
            </a:extLst>
          </p:cNvPr>
          <p:cNvSpPr txBox="1"/>
          <p:nvPr/>
        </p:nvSpPr>
        <p:spPr>
          <a:xfrm>
            <a:off x="12660936" y="166362"/>
            <a:ext cx="1219199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lumMod val="95000"/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Функциональная схема средства настройки инструмента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2A7776-D974-4E6A-B702-0A8B26086B8A}"/>
              </a:ext>
            </a:extLst>
          </p:cNvPr>
          <p:cNvSpPr txBox="1"/>
          <p:nvPr/>
        </p:nvSpPr>
        <p:spPr>
          <a:xfrm>
            <a:off x="12588239" y="155300"/>
            <a:ext cx="1219199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lumMod val="95000"/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Структурная схема средства редактирования табулатуры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9D802B-AF92-479E-BAC6-F6FF72A4F07E}"/>
              </a:ext>
            </a:extLst>
          </p:cNvPr>
          <p:cNvSpPr txBox="1"/>
          <p:nvPr/>
        </p:nvSpPr>
        <p:spPr>
          <a:xfrm>
            <a:off x="12512042" y="156984"/>
            <a:ext cx="1219199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lumMod val="95000"/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Функциональная схема средства редактирования табулатуры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6A15E1-0986-4D65-A030-4CAEBDD89E42}"/>
              </a:ext>
            </a:extLst>
          </p:cNvPr>
          <p:cNvSpPr txBox="1"/>
          <p:nvPr/>
        </p:nvSpPr>
        <p:spPr>
          <a:xfrm>
            <a:off x="12562633" y="150754"/>
            <a:ext cx="1220236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Блок-схема работы модуля программного комплекса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E1E9414-E7E4-40FB-B4AF-4B798EF13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853" y="87210"/>
            <a:ext cx="8726770" cy="1540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833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вал 10">
            <a:extLst>
              <a:ext uri="{FF2B5EF4-FFF2-40B4-BE49-F238E27FC236}">
                <a16:creationId xmlns:a16="http://schemas.microsoft.com/office/drawing/2014/main" id="{2F5E5CB9-1F5E-400C-ACE4-866749EAA1A0}"/>
              </a:ext>
            </a:extLst>
          </p:cNvPr>
          <p:cNvSpPr/>
          <p:nvPr/>
        </p:nvSpPr>
        <p:spPr>
          <a:xfrm>
            <a:off x="-3110949" y="5134350"/>
            <a:ext cx="2917529" cy="2917529"/>
          </a:xfrm>
          <a:prstGeom prst="ellipse">
            <a:avLst/>
          </a:prstGeom>
          <a:solidFill>
            <a:srgbClr val="5E9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EBF3670B-8EFF-4F82-8E69-FEC839E2BBAF}"/>
              </a:ext>
            </a:extLst>
          </p:cNvPr>
          <p:cNvSpPr/>
          <p:nvPr/>
        </p:nvSpPr>
        <p:spPr>
          <a:xfrm>
            <a:off x="1080871" y="-2879225"/>
            <a:ext cx="14023627" cy="14023627"/>
          </a:xfrm>
          <a:prstGeom prst="ellipse">
            <a:avLst/>
          </a:prstGeom>
          <a:solidFill>
            <a:srgbClr val="3F7F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473AF3-98CB-4B96-9231-284A6E3D79EB}"/>
              </a:ext>
            </a:extLst>
          </p:cNvPr>
          <p:cNvSpPr txBox="1"/>
          <p:nvPr/>
        </p:nvSpPr>
        <p:spPr>
          <a:xfrm>
            <a:off x="1497873" y="2433023"/>
            <a:ext cx="9196252" cy="2482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altLang="ru-RU" sz="3600" dirty="0">
                <a:solidFill>
                  <a:schemeClr val="bg1">
                    <a:lumMod val="95000"/>
                    <a:alpha val="0"/>
                  </a:schemeClr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  <a:cs typeface="Times New Roman" pitchFamily="18" charset="0"/>
              </a:rPr>
              <a:t>Разработка многопользовательского сервиса онлайн записи музыкальных композиций</a:t>
            </a:r>
            <a:endParaRPr lang="ru-RU" sz="3600" dirty="0">
              <a:solidFill>
                <a:schemeClr val="bg1">
                  <a:lumMod val="95000"/>
                  <a:alpha val="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F911A4-5581-48DC-B2D2-DE64F62CE0EF}"/>
              </a:ext>
            </a:extLst>
          </p:cNvPr>
          <p:cNvSpPr txBox="1"/>
          <p:nvPr/>
        </p:nvSpPr>
        <p:spPr>
          <a:xfrm>
            <a:off x="-1073" y="165059"/>
            <a:ext cx="121925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Задачи проекта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6178D8-C68E-4758-A0F8-FAF972356E57}"/>
              </a:ext>
            </a:extLst>
          </p:cNvPr>
          <p:cNvSpPr txBox="1"/>
          <p:nvPr/>
        </p:nvSpPr>
        <p:spPr>
          <a:xfrm>
            <a:off x="2926080" y="1522006"/>
            <a:ext cx="8001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>
              <a:buAutoNum type="arabicPeriod"/>
            </a:pPr>
            <a:r>
              <a:rPr lang="ru-RU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Анализ предметной области и исследование существующих решений</a:t>
            </a:r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u-RU" sz="3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indent="450000">
              <a:buAutoNum type="arabicPeriod"/>
            </a:pPr>
            <a:r>
              <a:rPr lang="ru-RU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Разработка требований к программному комплексу</a:t>
            </a:r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u-RU" sz="3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indent="450000">
              <a:buAutoNum type="arabicPeriod"/>
            </a:pPr>
            <a:r>
              <a:rPr lang="ru-RU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Проектирование функциональной структуры</a:t>
            </a:r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u-RU" sz="3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indent="450000">
              <a:buAutoNum type="arabicPeriod"/>
            </a:pPr>
            <a:r>
              <a:rPr lang="ru-RU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Выбор языка программирования и необходимых инструментов.</a:t>
            </a:r>
          </a:p>
          <a:p>
            <a:pPr indent="450000">
              <a:buAutoNum type="arabicPeriod"/>
            </a:pPr>
            <a:r>
              <a:rPr lang="ru-RU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Разработка программного комплекса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9BBC62-20A1-4A84-9B31-1B1BD38B0AFB}"/>
              </a:ext>
            </a:extLst>
          </p:cNvPr>
          <p:cNvSpPr txBox="1"/>
          <p:nvPr/>
        </p:nvSpPr>
        <p:spPr>
          <a:xfrm>
            <a:off x="-12426478" y="133491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Компонентная схема программного комплекса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8AF65F-4914-4110-A263-459D04C6DC80}"/>
              </a:ext>
            </a:extLst>
          </p:cNvPr>
          <p:cNvSpPr txBox="1"/>
          <p:nvPr/>
        </p:nvSpPr>
        <p:spPr>
          <a:xfrm>
            <a:off x="12425936" y="-46448"/>
            <a:ext cx="12192000" cy="981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altLang="ru-RU" sz="4400" b="1" dirty="0">
                <a:solidFill>
                  <a:schemeClr val="bg1">
                    <a:lumMod val="95000"/>
                    <a:alpha val="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Цель проекта</a:t>
            </a:r>
            <a:endParaRPr lang="ru-RU" sz="4400" b="1" dirty="0">
              <a:solidFill>
                <a:schemeClr val="bg1">
                  <a:lumMod val="95000"/>
                  <a:alpha val="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764E5B1-6497-4F65-9687-73C132091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33" y="7170840"/>
            <a:ext cx="10694125" cy="347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354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4A0561-BDE9-43FF-8851-3267EBA63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853" y="-6461658"/>
            <a:ext cx="8726770" cy="1540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873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B9063B82-3300-4365-B551-D4BDC95BAE2C}"/>
              </a:ext>
            </a:extLst>
          </p:cNvPr>
          <p:cNvSpPr/>
          <p:nvPr/>
        </p:nvSpPr>
        <p:spPr>
          <a:xfrm>
            <a:off x="12275720" y="5061326"/>
            <a:ext cx="2990553" cy="2990553"/>
          </a:xfrm>
          <a:prstGeom prst="ellipse">
            <a:avLst/>
          </a:prstGeom>
          <a:solidFill>
            <a:srgbClr val="3F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966BA91F-9FD9-4773-8C0B-90408FF8C4BA}"/>
              </a:ext>
            </a:extLst>
          </p:cNvPr>
          <p:cNvSpPr/>
          <p:nvPr/>
        </p:nvSpPr>
        <p:spPr>
          <a:xfrm>
            <a:off x="-3074275" y="4815840"/>
            <a:ext cx="2990553" cy="2990553"/>
          </a:xfrm>
          <a:prstGeom prst="ellipse">
            <a:avLst/>
          </a:prstGeom>
          <a:solidFill>
            <a:srgbClr val="5E9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38E6D2-FEF7-4CFC-9397-EB8C893A56D9}"/>
              </a:ext>
            </a:extLst>
          </p:cNvPr>
          <p:cNvSpPr txBox="1"/>
          <p:nvPr/>
        </p:nvSpPr>
        <p:spPr>
          <a:xfrm>
            <a:off x="-12481561" y="91313"/>
            <a:ext cx="121919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Стек используемых технологий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DB51091-16F4-47FC-90B7-65183CFDB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853" y="-11166834"/>
            <a:ext cx="8726770" cy="1540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542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вал 7">
            <a:extLst>
              <a:ext uri="{FF2B5EF4-FFF2-40B4-BE49-F238E27FC236}">
                <a16:creationId xmlns:a16="http://schemas.microsoft.com/office/drawing/2014/main" id="{771317AD-6AF2-41CC-B048-FFEC93EBA252}"/>
              </a:ext>
            </a:extLst>
          </p:cNvPr>
          <p:cNvSpPr/>
          <p:nvPr/>
        </p:nvSpPr>
        <p:spPr>
          <a:xfrm>
            <a:off x="12275720" y="5061326"/>
            <a:ext cx="2990553" cy="2990553"/>
          </a:xfrm>
          <a:prstGeom prst="ellipse">
            <a:avLst/>
          </a:prstGeom>
          <a:solidFill>
            <a:srgbClr val="3F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E48EB4DF-B7E1-4A1F-81C4-335E28CA6A15}"/>
              </a:ext>
            </a:extLst>
          </p:cNvPr>
          <p:cNvSpPr/>
          <p:nvPr/>
        </p:nvSpPr>
        <p:spPr>
          <a:xfrm>
            <a:off x="-3516182" y="-3684339"/>
            <a:ext cx="15012870" cy="15012870"/>
          </a:xfrm>
          <a:prstGeom prst="ellipse">
            <a:avLst/>
          </a:prstGeom>
          <a:solidFill>
            <a:srgbClr val="5E94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9101B0-CA8B-41EB-BEE4-EAA383EF7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6858000"/>
            <a:ext cx="2969570" cy="524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304FB3-9239-466A-B151-FF3F0E34E192}"/>
              </a:ext>
            </a:extLst>
          </p:cNvPr>
          <p:cNvSpPr txBox="1"/>
          <p:nvPr/>
        </p:nvSpPr>
        <p:spPr>
          <a:xfrm>
            <a:off x="-1" y="91313"/>
            <a:ext cx="121919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Стек используемых технологий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E7F44B-DB66-4A65-9566-193F79DA3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643" y="1528817"/>
            <a:ext cx="1553592" cy="17477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0D1C643-FCA1-4587-9D40-7D5630161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1783587"/>
            <a:ext cx="3486150" cy="123825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CE6B9ED-8993-45C9-B4F0-87C196E1F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999" y="4455287"/>
            <a:ext cx="5246682" cy="121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878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Овал 9">
            <a:extLst>
              <a:ext uri="{FF2B5EF4-FFF2-40B4-BE49-F238E27FC236}">
                <a16:creationId xmlns:a16="http://schemas.microsoft.com/office/drawing/2014/main" id="{6BFEB655-94D6-45F9-8059-6581F64133B6}"/>
              </a:ext>
            </a:extLst>
          </p:cNvPr>
          <p:cNvSpPr/>
          <p:nvPr/>
        </p:nvSpPr>
        <p:spPr>
          <a:xfrm>
            <a:off x="853493" y="-3834445"/>
            <a:ext cx="15012869" cy="15012869"/>
          </a:xfrm>
          <a:prstGeom prst="ellipse">
            <a:avLst/>
          </a:prstGeom>
          <a:solidFill>
            <a:srgbClr val="3F7F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5D1CA013-9FBC-4DAB-A6E9-8CC2C5231FAB}"/>
              </a:ext>
            </a:extLst>
          </p:cNvPr>
          <p:cNvSpPr/>
          <p:nvPr/>
        </p:nvSpPr>
        <p:spPr>
          <a:xfrm>
            <a:off x="-3514777" y="4775227"/>
            <a:ext cx="3276652" cy="3276652"/>
          </a:xfrm>
          <a:prstGeom prst="ellipse">
            <a:avLst/>
          </a:prstGeom>
          <a:solidFill>
            <a:srgbClr val="5E9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304FB3-9239-466A-B151-FF3F0E34E192}"/>
              </a:ext>
            </a:extLst>
          </p:cNvPr>
          <p:cNvSpPr txBox="1"/>
          <p:nvPr/>
        </p:nvSpPr>
        <p:spPr>
          <a:xfrm>
            <a:off x="-1" y="91313"/>
            <a:ext cx="121919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Стек используемых технологий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13C696B-B579-410E-BE15-90CB85E30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156" y="2150433"/>
            <a:ext cx="2557129" cy="255712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A38F19D-0A4B-4465-A2A6-DB666D71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280" y="2150434"/>
            <a:ext cx="2557129" cy="25571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3C8404-4D35-4DA4-8D7D-1FB49294795B}"/>
              </a:ext>
            </a:extLst>
          </p:cNvPr>
          <p:cNvSpPr txBox="1"/>
          <p:nvPr/>
        </p:nvSpPr>
        <p:spPr>
          <a:xfrm>
            <a:off x="-12588240" y="98754"/>
            <a:ext cx="1219199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lumMod val="95000"/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Окно средства настройки музыкального инструмента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67CDE58-D322-46B2-96DB-8DBEB7B8806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353870" y="7239001"/>
            <a:ext cx="9484258" cy="242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431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304FB3-9239-466A-B151-FF3F0E34E192}"/>
              </a:ext>
            </a:extLst>
          </p:cNvPr>
          <p:cNvSpPr txBox="1"/>
          <p:nvPr/>
        </p:nvSpPr>
        <p:spPr>
          <a:xfrm>
            <a:off x="12405359" y="91313"/>
            <a:ext cx="121919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Стек используемых технологий</a:t>
            </a: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66541555-571E-40C9-BF31-0BE520BAEFF1}"/>
              </a:ext>
            </a:extLst>
          </p:cNvPr>
          <p:cNvSpPr/>
          <p:nvPr/>
        </p:nvSpPr>
        <p:spPr>
          <a:xfrm>
            <a:off x="12473368" y="5061326"/>
            <a:ext cx="2990553" cy="2990553"/>
          </a:xfrm>
          <a:prstGeom prst="ellipse">
            <a:avLst/>
          </a:prstGeom>
          <a:solidFill>
            <a:srgbClr val="3F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CD2131-E633-4FEB-A817-37620A86581B}"/>
              </a:ext>
            </a:extLst>
          </p:cNvPr>
          <p:cNvSpPr txBox="1"/>
          <p:nvPr/>
        </p:nvSpPr>
        <p:spPr>
          <a:xfrm>
            <a:off x="0" y="98754"/>
            <a:ext cx="1219199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Окно средства настройки музыкального инструмента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DA2605-5749-463D-8429-69CCC654D087}"/>
              </a:ext>
            </a:extLst>
          </p:cNvPr>
          <p:cNvSpPr txBox="1"/>
          <p:nvPr/>
        </p:nvSpPr>
        <p:spPr>
          <a:xfrm>
            <a:off x="-12420598" y="97707"/>
            <a:ext cx="1219199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lumMod val="95000"/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Окно средства редактирования </a:t>
            </a:r>
          </a:p>
          <a:p>
            <a:pPr algn="ctr"/>
            <a:r>
              <a:rPr lang="ru-RU" sz="4400" b="1" dirty="0">
                <a:solidFill>
                  <a:schemeClr val="bg1">
                    <a:lumMod val="95000"/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табулатуры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C19B360-62CA-4628-8BE3-78988B192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122" y="1668078"/>
            <a:ext cx="8815754" cy="495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581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304FB3-9239-466A-B151-FF3F0E34E192}"/>
              </a:ext>
            </a:extLst>
          </p:cNvPr>
          <p:cNvSpPr txBox="1"/>
          <p:nvPr/>
        </p:nvSpPr>
        <p:spPr>
          <a:xfrm>
            <a:off x="12405359" y="91313"/>
            <a:ext cx="121919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Стек используемых технологий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CD2131-E633-4FEB-A817-37620A86581B}"/>
              </a:ext>
            </a:extLst>
          </p:cNvPr>
          <p:cNvSpPr txBox="1"/>
          <p:nvPr/>
        </p:nvSpPr>
        <p:spPr>
          <a:xfrm>
            <a:off x="12451080" y="98754"/>
            <a:ext cx="1219199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lumMod val="95000"/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Окно средства настройки музыкального инструмента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F80A75-9813-482E-86AA-951128025AEC}"/>
              </a:ext>
            </a:extLst>
          </p:cNvPr>
          <p:cNvSpPr txBox="1"/>
          <p:nvPr/>
        </p:nvSpPr>
        <p:spPr>
          <a:xfrm>
            <a:off x="2" y="97707"/>
            <a:ext cx="1219199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Окно средства редактирования </a:t>
            </a:r>
          </a:p>
          <a:p>
            <a:pPr algn="ctr"/>
            <a:r>
              <a:rPr lang="ru-RU" sz="4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табулатуры</a:t>
            </a:r>
          </a:p>
        </p:txBody>
      </p:sp>
      <p:pic>
        <p:nvPicPr>
          <p:cNvPr id="3" name="Рисунок 2" descr="Изображение выглядит как текст, электроника, монитор, экран&#10;&#10;Автоматически созданное описание">
            <a:extLst>
              <a:ext uri="{FF2B5EF4-FFF2-40B4-BE49-F238E27FC236}">
                <a16:creationId xmlns:a16="http://schemas.microsoft.com/office/drawing/2014/main" id="{0C542AD2-2B2B-4152-B748-37AC1A911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23" y="1684933"/>
            <a:ext cx="9120554" cy="494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61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304FB3-9239-466A-B151-FF3F0E34E192}"/>
              </a:ext>
            </a:extLst>
          </p:cNvPr>
          <p:cNvSpPr txBox="1"/>
          <p:nvPr/>
        </p:nvSpPr>
        <p:spPr>
          <a:xfrm>
            <a:off x="12405359" y="91313"/>
            <a:ext cx="121919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Стек используемых технологий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CD2131-E633-4FEB-A817-37620A86581B}"/>
              </a:ext>
            </a:extLst>
          </p:cNvPr>
          <p:cNvSpPr txBox="1"/>
          <p:nvPr/>
        </p:nvSpPr>
        <p:spPr>
          <a:xfrm>
            <a:off x="12451080" y="98754"/>
            <a:ext cx="1219199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lumMod val="95000"/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Окно средства настройки музыкального инструмента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D2EE711-BF46-4219-A463-551F36A6D5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192000" y="6903720"/>
            <a:ext cx="9484258" cy="24206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9665D95-FDFC-4D50-AF68-B60A50A9798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192000" y="6903720"/>
            <a:ext cx="10555594" cy="37242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F80A75-9813-482E-86AA-951128025AEC}"/>
              </a:ext>
            </a:extLst>
          </p:cNvPr>
          <p:cNvSpPr txBox="1"/>
          <p:nvPr/>
        </p:nvSpPr>
        <p:spPr>
          <a:xfrm>
            <a:off x="12451082" y="97707"/>
            <a:ext cx="1219199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lumMod val="95000"/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Окно средства редактирования </a:t>
            </a:r>
          </a:p>
          <a:p>
            <a:pPr algn="ctr"/>
            <a:r>
              <a:rPr lang="ru-RU" sz="4400" b="1" dirty="0">
                <a:solidFill>
                  <a:schemeClr val="bg1">
                    <a:lumMod val="95000"/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табулатуры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1342442-E4EC-45E2-9677-662DB31190C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2192000" y="6903720"/>
            <a:ext cx="10555594" cy="38235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1B7E5F-8FDA-41CC-A4D2-F0B84B1779FF}"/>
              </a:ext>
            </a:extLst>
          </p:cNvPr>
          <p:cNvSpPr txBox="1"/>
          <p:nvPr/>
        </p:nvSpPr>
        <p:spPr>
          <a:xfrm>
            <a:off x="-3849" y="91413"/>
            <a:ext cx="121958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Заключение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F861AC-1B06-482C-B897-75F45959B9C6}"/>
              </a:ext>
            </a:extLst>
          </p:cNvPr>
          <p:cNvSpPr txBox="1"/>
          <p:nvPr/>
        </p:nvSpPr>
        <p:spPr>
          <a:xfrm>
            <a:off x="173336" y="1422337"/>
            <a:ext cx="1184148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514350">
              <a:spcAft>
                <a:spcPts val="0"/>
              </a:spcAft>
              <a:buFont typeface="+mj-lt"/>
              <a:buAutoNum type="arabicPeriod"/>
            </a:pPr>
            <a:r>
              <a:rPr lang="ru-RU" sz="3200" dirty="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Проанализирована предметная область и исследованы существующие решения;</a:t>
            </a:r>
          </a:p>
          <a:p>
            <a:pPr marL="514350" lvl="0" indent="-514350">
              <a:spcAft>
                <a:spcPts val="0"/>
              </a:spcAft>
              <a:buFont typeface="+mj-lt"/>
              <a:buAutoNum type="arabicPeriod"/>
            </a:pPr>
            <a:r>
              <a:rPr lang="ru-RU" sz="3200" dirty="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Разработаны требования к разрабатываемому модулю программного комплекса;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200" dirty="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Выбраны языки программирования, спроектирована структурная схема для каждой части модуля программного комплекса, выполнена реализация данного модуля комплекса.</a:t>
            </a:r>
            <a:endParaRPr lang="ru-RU" sz="3200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864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304FB3-9239-466A-B151-FF3F0E34E192}"/>
              </a:ext>
            </a:extLst>
          </p:cNvPr>
          <p:cNvSpPr txBox="1"/>
          <p:nvPr/>
        </p:nvSpPr>
        <p:spPr>
          <a:xfrm>
            <a:off x="12405359" y="91313"/>
            <a:ext cx="121919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Стек используемых технологий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CD2131-E633-4FEB-A817-37620A86581B}"/>
              </a:ext>
            </a:extLst>
          </p:cNvPr>
          <p:cNvSpPr txBox="1"/>
          <p:nvPr/>
        </p:nvSpPr>
        <p:spPr>
          <a:xfrm>
            <a:off x="12451080" y="98754"/>
            <a:ext cx="1219199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lumMod val="95000"/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Окно средства настройки музыкального инструмента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F80A75-9813-482E-86AA-951128025AEC}"/>
              </a:ext>
            </a:extLst>
          </p:cNvPr>
          <p:cNvSpPr txBox="1"/>
          <p:nvPr/>
        </p:nvSpPr>
        <p:spPr>
          <a:xfrm>
            <a:off x="12451082" y="97707"/>
            <a:ext cx="1219199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lumMod val="95000"/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Окно средства редактирования </a:t>
            </a:r>
          </a:p>
          <a:p>
            <a:pPr algn="ctr"/>
            <a:r>
              <a:rPr lang="ru-RU" sz="4400" b="1" dirty="0">
                <a:solidFill>
                  <a:schemeClr val="bg1">
                    <a:lumMod val="95000"/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табулатуры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1B7E5F-8FDA-41CC-A4D2-F0B84B1779FF}"/>
              </a:ext>
            </a:extLst>
          </p:cNvPr>
          <p:cNvSpPr txBox="1"/>
          <p:nvPr/>
        </p:nvSpPr>
        <p:spPr>
          <a:xfrm>
            <a:off x="12492951" y="91413"/>
            <a:ext cx="121958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lumMod val="95000"/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Заключение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8C4F22-2211-47CF-9F97-8EF21FC46FA4}"/>
              </a:ext>
            </a:extLst>
          </p:cNvPr>
          <p:cNvSpPr txBox="1"/>
          <p:nvPr/>
        </p:nvSpPr>
        <p:spPr>
          <a:xfrm>
            <a:off x="0" y="2903399"/>
            <a:ext cx="1219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401157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Овал 18">
            <a:extLst>
              <a:ext uri="{FF2B5EF4-FFF2-40B4-BE49-F238E27FC236}">
                <a16:creationId xmlns:a16="http://schemas.microsoft.com/office/drawing/2014/main" id="{EBF3670B-8EFF-4F82-8E69-FEC839E2BBAF}"/>
              </a:ext>
            </a:extLst>
          </p:cNvPr>
          <p:cNvSpPr/>
          <p:nvPr/>
        </p:nvSpPr>
        <p:spPr>
          <a:xfrm>
            <a:off x="12355287" y="4915113"/>
            <a:ext cx="3078925" cy="3078925"/>
          </a:xfrm>
          <a:prstGeom prst="ellipse">
            <a:avLst/>
          </a:prstGeom>
          <a:solidFill>
            <a:srgbClr val="3F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21088B-BA74-4776-9AFE-A3429A3ED76E}"/>
              </a:ext>
            </a:extLst>
          </p:cNvPr>
          <p:cNvSpPr txBox="1"/>
          <p:nvPr/>
        </p:nvSpPr>
        <p:spPr>
          <a:xfrm>
            <a:off x="-6" y="133491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Компонентная схема программного комплекса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14011C-22E0-48DA-88A5-49C4F9800F9B}"/>
              </a:ext>
            </a:extLst>
          </p:cNvPr>
          <p:cNvSpPr txBox="1"/>
          <p:nvPr/>
        </p:nvSpPr>
        <p:spPr>
          <a:xfrm>
            <a:off x="-12496810" y="133491"/>
            <a:ext cx="121920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Анализ существующих решений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BA67665E-74BA-43FE-BD23-FDA84526E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7758">
            <a:off x="-7784258" y="7278453"/>
            <a:ext cx="3476276" cy="347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25D0ACC6-E168-4844-821A-1CF5AC83D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43702" y="7845599"/>
            <a:ext cx="3054748" cy="229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E2DA592F-99B7-4FB9-A5D1-0AEEA3D04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27155" y="8024644"/>
            <a:ext cx="1932972" cy="193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A277DE4-C46F-43E4-ADDD-887AF7C7CB43}"/>
              </a:ext>
            </a:extLst>
          </p:cNvPr>
          <p:cNvSpPr txBox="1"/>
          <p:nvPr/>
        </p:nvSpPr>
        <p:spPr>
          <a:xfrm>
            <a:off x="-7359553" y="10733331"/>
            <a:ext cx="27487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 Pro</a:t>
            </a:r>
            <a:endParaRPr lang="ru-RU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99C5BD-53A7-40DC-8BEC-8BB4ABAD506F}"/>
              </a:ext>
            </a:extLst>
          </p:cNvPr>
          <p:cNvSpPr txBox="1"/>
          <p:nvPr/>
        </p:nvSpPr>
        <p:spPr>
          <a:xfrm>
            <a:off x="-11605961" y="10753589"/>
            <a:ext cx="27487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 Tools</a:t>
            </a:r>
            <a:endParaRPr lang="ru-RU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64BDD2-E908-4BD9-92C5-5FC2C2BD3D45}"/>
              </a:ext>
            </a:extLst>
          </p:cNvPr>
          <p:cNvSpPr txBox="1"/>
          <p:nvPr/>
        </p:nvSpPr>
        <p:spPr>
          <a:xfrm>
            <a:off x="-3235062" y="10753588"/>
            <a:ext cx="27487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Cubase</a:t>
            </a:r>
            <a:endParaRPr lang="ru-RU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F69AB4-3970-48F1-B16C-BC1FCCD36DB0}"/>
              </a:ext>
            </a:extLst>
          </p:cNvPr>
          <p:cNvSpPr txBox="1"/>
          <p:nvPr/>
        </p:nvSpPr>
        <p:spPr>
          <a:xfrm>
            <a:off x="12753653" y="165059"/>
            <a:ext cx="121925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Задачи проекта</a:t>
            </a:r>
          </a:p>
        </p:txBody>
      </p:sp>
      <p:pic>
        <p:nvPicPr>
          <p:cNvPr id="15" name="Рисунок 1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FE67BE1-714F-43A9-95A1-DA7795047E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33" y="2202600"/>
            <a:ext cx="10694125" cy="347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46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D86911-2C02-423A-AF77-F95CF5D18A92}"/>
              </a:ext>
            </a:extLst>
          </p:cNvPr>
          <p:cNvSpPr txBox="1"/>
          <p:nvPr/>
        </p:nvSpPr>
        <p:spPr>
          <a:xfrm>
            <a:off x="6" y="133491"/>
            <a:ext cx="121920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Анализ существующих решений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42906D-EC34-42CE-BC0A-9926A7D22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7758">
            <a:off x="4384314" y="1510698"/>
            <a:ext cx="3476276" cy="347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2513DA0-8215-4AC5-AD59-12D0FB6AE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70" y="2077844"/>
            <a:ext cx="3054748" cy="229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47D11FAB-BBB7-4004-BD27-A5860041D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1417" y="2256889"/>
            <a:ext cx="1932972" cy="193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5A7B9F-8130-4DF1-9071-1210E61769B7}"/>
              </a:ext>
            </a:extLst>
          </p:cNvPr>
          <p:cNvSpPr txBox="1"/>
          <p:nvPr/>
        </p:nvSpPr>
        <p:spPr>
          <a:xfrm>
            <a:off x="4809019" y="4965576"/>
            <a:ext cx="27487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 Pro</a:t>
            </a:r>
            <a:endParaRPr lang="ru-RU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D69F17-3DE2-41F4-B660-69C5E8452E93}"/>
              </a:ext>
            </a:extLst>
          </p:cNvPr>
          <p:cNvSpPr txBox="1"/>
          <p:nvPr/>
        </p:nvSpPr>
        <p:spPr>
          <a:xfrm>
            <a:off x="562611" y="4985834"/>
            <a:ext cx="27487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 Tools</a:t>
            </a:r>
            <a:endParaRPr lang="ru-RU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700C37-F826-4DDF-A738-19538AA92C74}"/>
              </a:ext>
            </a:extLst>
          </p:cNvPr>
          <p:cNvSpPr txBox="1"/>
          <p:nvPr/>
        </p:nvSpPr>
        <p:spPr>
          <a:xfrm>
            <a:off x="8933510" y="4985833"/>
            <a:ext cx="27487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Cubase</a:t>
            </a:r>
            <a:endParaRPr lang="ru-RU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289323-62DB-43CD-986A-E3D7F273250F}"/>
              </a:ext>
            </a:extLst>
          </p:cNvPr>
          <p:cNvSpPr txBox="1"/>
          <p:nvPr/>
        </p:nvSpPr>
        <p:spPr>
          <a:xfrm>
            <a:off x="12567144" y="133491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Компонентная схема программного комплекса</a:t>
            </a:r>
          </a:p>
        </p:txBody>
      </p:sp>
      <p:pic>
        <p:nvPicPr>
          <p:cNvPr id="12" name="Рисунок 1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B708456-12D0-4F5C-BECD-8757C0C0C9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6858000"/>
            <a:ext cx="10694125" cy="347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329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Овал 25">
            <a:extLst>
              <a:ext uri="{FF2B5EF4-FFF2-40B4-BE49-F238E27FC236}">
                <a16:creationId xmlns:a16="http://schemas.microsoft.com/office/drawing/2014/main" id="{A012035E-AD47-40B0-9102-FBBC99675EDC}"/>
              </a:ext>
            </a:extLst>
          </p:cNvPr>
          <p:cNvSpPr/>
          <p:nvPr/>
        </p:nvSpPr>
        <p:spPr>
          <a:xfrm>
            <a:off x="12275720" y="5061326"/>
            <a:ext cx="2990553" cy="2990553"/>
          </a:xfrm>
          <a:prstGeom prst="ellipse">
            <a:avLst/>
          </a:prstGeom>
          <a:solidFill>
            <a:srgbClr val="3F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AB0D44C8-9608-4890-8C7E-52B13BA5E18A}"/>
              </a:ext>
            </a:extLst>
          </p:cNvPr>
          <p:cNvSpPr/>
          <p:nvPr/>
        </p:nvSpPr>
        <p:spPr>
          <a:xfrm>
            <a:off x="-3074275" y="4815840"/>
            <a:ext cx="2990553" cy="2990553"/>
          </a:xfrm>
          <a:prstGeom prst="ellipse">
            <a:avLst/>
          </a:prstGeom>
          <a:solidFill>
            <a:srgbClr val="5E9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D86911-2C02-423A-AF77-F95CF5D18A92}"/>
              </a:ext>
            </a:extLst>
          </p:cNvPr>
          <p:cNvSpPr txBox="1"/>
          <p:nvPr/>
        </p:nvSpPr>
        <p:spPr>
          <a:xfrm>
            <a:off x="6" y="133491"/>
            <a:ext cx="121920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Анализ существующих решений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42906D-EC34-42CE-BC0A-9926A7D22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7758">
            <a:off x="5220640" y="725013"/>
            <a:ext cx="1750719" cy="175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2513DA0-8215-4AC5-AD59-12D0FB6AE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267" y="1009603"/>
            <a:ext cx="1520819" cy="114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47D11FAB-BBB7-4004-BD27-A5860041D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87" y="1076033"/>
            <a:ext cx="1015528" cy="1015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570DBB4-EB0E-463D-8318-67118979E62A}"/>
              </a:ext>
            </a:extLst>
          </p:cNvPr>
          <p:cNvSpPr txBox="1"/>
          <p:nvPr/>
        </p:nvSpPr>
        <p:spPr>
          <a:xfrm>
            <a:off x="4809019" y="4965576"/>
            <a:ext cx="27487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 Pro</a:t>
            </a:r>
            <a:endParaRPr lang="ru-RU" sz="4400" b="1" dirty="0">
              <a:solidFill>
                <a:schemeClr val="bg1">
                  <a:alpha val="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BA959B-B586-4F1E-B9C1-5ACA55466E0E}"/>
              </a:ext>
            </a:extLst>
          </p:cNvPr>
          <p:cNvSpPr txBox="1"/>
          <p:nvPr/>
        </p:nvSpPr>
        <p:spPr>
          <a:xfrm>
            <a:off x="562611" y="4985834"/>
            <a:ext cx="27487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 Tools</a:t>
            </a:r>
            <a:endParaRPr lang="ru-RU" sz="4400" b="1" dirty="0">
              <a:solidFill>
                <a:schemeClr val="bg1">
                  <a:alpha val="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EE1D0D-B784-4322-ADCA-2026D182A4A5}"/>
              </a:ext>
            </a:extLst>
          </p:cNvPr>
          <p:cNvSpPr txBox="1"/>
          <p:nvPr/>
        </p:nvSpPr>
        <p:spPr>
          <a:xfrm>
            <a:off x="8933510" y="4985833"/>
            <a:ext cx="27487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Cubase</a:t>
            </a:r>
            <a:endParaRPr lang="ru-RU" sz="4400" b="1" dirty="0">
              <a:solidFill>
                <a:schemeClr val="bg1">
                  <a:alpha val="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428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Овал 11">
            <a:extLst>
              <a:ext uri="{FF2B5EF4-FFF2-40B4-BE49-F238E27FC236}">
                <a16:creationId xmlns:a16="http://schemas.microsoft.com/office/drawing/2014/main" id="{F2920B0D-1E66-4EE7-AB6A-74DD1ADF7252}"/>
              </a:ext>
            </a:extLst>
          </p:cNvPr>
          <p:cNvSpPr/>
          <p:nvPr/>
        </p:nvSpPr>
        <p:spPr>
          <a:xfrm>
            <a:off x="12275720" y="5061326"/>
            <a:ext cx="2990553" cy="2990553"/>
          </a:xfrm>
          <a:prstGeom prst="ellipse">
            <a:avLst/>
          </a:prstGeom>
          <a:solidFill>
            <a:srgbClr val="3F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C51810F1-2740-4F05-B6C2-E3C2EA2FBE5E}"/>
              </a:ext>
            </a:extLst>
          </p:cNvPr>
          <p:cNvSpPr/>
          <p:nvPr/>
        </p:nvSpPr>
        <p:spPr>
          <a:xfrm>
            <a:off x="-3525419" y="-3613493"/>
            <a:ext cx="15012870" cy="15012870"/>
          </a:xfrm>
          <a:prstGeom prst="ellipse">
            <a:avLst/>
          </a:prstGeom>
          <a:solidFill>
            <a:srgbClr val="5E94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D86911-2C02-423A-AF77-F95CF5D18A92}"/>
              </a:ext>
            </a:extLst>
          </p:cNvPr>
          <p:cNvSpPr txBox="1"/>
          <p:nvPr/>
        </p:nvSpPr>
        <p:spPr>
          <a:xfrm>
            <a:off x="6" y="133491"/>
            <a:ext cx="121920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Анализ существующих решений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42906D-EC34-42CE-BC0A-9926A7D22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7758">
            <a:off x="5220640" y="725013"/>
            <a:ext cx="1750719" cy="175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2513DA0-8215-4AC5-AD59-12D0FB6AE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267" y="1009603"/>
            <a:ext cx="1520819" cy="114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47D11FAB-BBB7-4004-BD27-A5860041D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87" y="1076033"/>
            <a:ext cx="1015528" cy="1015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570DBB4-EB0E-463D-8318-67118979E62A}"/>
              </a:ext>
            </a:extLst>
          </p:cNvPr>
          <p:cNvSpPr txBox="1"/>
          <p:nvPr/>
        </p:nvSpPr>
        <p:spPr>
          <a:xfrm>
            <a:off x="4809019" y="4965576"/>
            <a:ext cx="27487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 Pro</a:t>
            </a:r>
            <a:endParaRPr lang="ru-RU" sz="4400" b="1" dirty="0">
              <a:solidFill>
                <a:schemeClr val="bg1">
                  <a:alpha val="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BA959B-B586-4F1E-B9C1-5ACA55466E0E}"/>
              </a:ext>
            </a:extLst>
          </p:cNvPr>
          <p:cNvSpPr txBox="1"/>
          <p:nvPr/>
        </p:nvSpPr>
        <p:spPr>
          <a:xfrm>
            <a:off x="562611" y="4985834"/>
            <a:ext cx="27487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 Tools</a:t>
            </a:r>
            <a:endParaRPr lang="ru-RU" sz="4400" b="1" dirty="0">
              <a:solidFill>
                <a:schemeClr val="bg1">
                  <a:alpha val="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4A75E0-F3B5-4246-97A0-0AE3F917940E}"/>
              </a:ext>
            </a:extLst>
          </p:cNvPr>
          <p:cNvSpPr txBox="1"/>
          <p:nvPr/>
        </p:nvSpPr>
        <p:spPr>
          <a:xfrm>
            <a:off x="310921" y="2815724"/>
            <a:ext cx="1082232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</a:rPr>
              <a:t>Существующие решения не имеют возможности записывать музыку онлайн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1C3B4A-7F93-42F1-AD6C-5BE70320B6E3}"/>
              </a:ext>
            </a:extLst>
          </p:cNvPr>
          <p:cNvSpPr txBox="1"/>
          <p:nvPr/>
        </p:nvSpPr>
        <p:spPr>
          <a:xfrm>
            <a:off x="44703" y="4108779"/>
            <a:ext cx="1135476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</a:rPr>
              <a:t>Не предусмотрен функционал хранения, отправки и получения созданных композиций между музыкантами, без использования сторонних сервисов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68A5D1-7993-4560-80F7-F7B2E2C570BF}"/>
              </a:ext>
            </a:extLst>
          </p:cNvPr>
          <p:cNvSpPr txBox="1"/>
          <p:nvPr/>
        </p:nvSpPr>
        <p:spPr>
          <a:xfrm>
            <a:off x="81309" y="6155941"/>
            <a:ext cx="56407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Модуль онлайн записи музыкальных композиций</a:t>
            </a:r>
            <a:endParaRPr lang="ru-RU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230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Овал 11">
            <a:extLst>
              <a:ext uri="{FF2B5EF4-FFF2-40B4-BE49-F238E27FC236}">
                <a16:creationId xmlns:a16="http://schemas.microsoft.com/office/drawing/2014/main" id="{F2920B0D-1E66-4EE7-AB6A-74DD1ADF7252}"/>
              </a:ext>
            </a:extLst>
          </p:cNvPr>
          <p:cNvSpPr/>
          <p:nvPr/>
        </p:nvSpPr>
        <p:spPr>
          <a:xfrm>
            <a:off x="792533" y="-3819205"/>
            <a:ext cx="15012869" cy="15012869"/>
          </a:xfrm>
          <a:prstGeom prst="ellipse">
            <a:avLst/>
          </a:prstGeom>
          <a:solidFill>
            <a:srgbClr val="3F7F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C51810F1-2740-4F05-B6C2-E3C2EA2FBE5E}"/>
              </a:ext>
            </a:extLst>
          </p:cNvPr>
          <p:cNvSpPr/>
          <p:nvPr/>
        </p:nvSpPr>
        <p:spPr>
          <a:xfrm>
            <a:off x="-3514777" y="4775227"/>
            <a:ext cx="3276652" cy="3276652"/>
          </a:xfrm>
          <a:prstGeom prst="ellipse">
            <a:avLst/>
          </a:prstGeom>
          <a:solidFill>
            <a:srgbClr val="5E9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D86911-2C02-423A-AF77-F95CF5D18A92}"/>
              </a:ext>
            </a:extLst>
          </p:cNvPr>
          <p:cNvSpPr txBox="1"/>
          <p:nvPr/>
        </p:nvSpPr>
        <p:spPr>
          <a:xfrm>
            <a:off x="6" y="133491"/>
            <a:ext cx="121920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Анализ существующих решений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42906D-EC34-42CE-BC0A-9926A7D22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7758">
            <a:off x="5220640" y="725013"/>
            <a:ext cx="1750719" cy="175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2513DA0-8215-4AC5-AD59-12D0FB6AE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267" y="1009603"/>
            <a:ext cx="1520819" cy="114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47D11FAB-BBB7-4004-BD27-A5860041D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87" y="1076033"/>
            <a:ext cx="1015528" cy="1015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570DBB4-EB0E-463D-8318-67118979E62A}"/>
              </a:ext>
            </a:extLst>
          </p:cNvPr>
          <p:cNvSpPr txBox="1"/>
          <p:nvPr/>
        </p:nvSpPr>
        <p:spPr>
          <a:xfrm>
            <a:off x="4809019" y="4965576"/>
            <a:ext cx="27487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 Pro</a:t>
            </a:r>
            <a:endParaRPr lang="ru-RU" sz="4400" b="1" dirty="0">
              <a:solidFill>
                <a:schemeClr val="bg1">
                  <a:alpha val="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EE1D0D-B784-4322-ADCA-2026D182A4A5}"/>
              </a:ext>
            </a:extLst>
          </p:cNvPr>
          <p:cNvSpPr txBox="1"/>
          <p:nvPr/>
        </p:nvSpPr>
        <p:spPr>
          <a:xfrm>
            <a:off x="8933510" y="4985833"/>
            <a:ext cx="27487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Cubase</a:t>
            </a:r>
            <a:endParaRPr lang="ru-RU" sz="4400" b="1" dirty="0">
              <a:solidFill>
                <a:schemeClr val="bg1">
                  <a:alpha val="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527E11-FC17-4674-A8A8-1F1B4C546E1B}"/>
              </a:ext>
            </a:extLst>
          </p:cNvPr>
          <p:cNvSpPr txBox="1"/>
          <p:nvPr/>
        </p:nvSpPr>
        <p:spPr>
          <a:xfrm>
            <a:off x="792533" y="2757300"/>
            <a:ext cx="1139946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В существующих решениях не предусмотрен функционал помощи в настройке музыкальных инструментов</a:t>
            </a:r>
            <a:endParaRPr lang="ru-RU" sz="3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1719A1-5F5B-4C0C-84C0-13A1F6FBA6DA}"/>
              </a:ext>
            </a:extLst>
          </p:cNvPr>
          <p:cNvSpPr txBox="1"/>
          <p:nvPr/>
        </p:nvSpPr>
        <p:spPr>
          <a:xfrm>
            <a:off x="961292" y="4429613"/>
            <a:ext cx="1123070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Существующие решения не дают возможности просматривать и редактировать табулатуру</a:t>
            </a:r>
            <a:endParaRPr lang="ru-RU" sz="3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9263FE-7BA7-449A-B4A0-4B8160E90436}"/>
              </a:ext>
            </a:extLst>
          </p:cNvPr>
          <p:cNvSpPr txBox="1"/>
          <p:nvPr/>
        </p:nvSpPr>
        <p:spPr>
          <a:xfrm>
            <a:off x="6481823" y="6141329"/>
            <a:ext cx="56407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2000" dirty="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Модуль настройки музыкального инструмента и редактирования табулатуры</a:t>
            </a:r>
            <a:endParaRPr lang="ru-RU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759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1165</TotalTime>
  <Words>939</Words>
  <Application>Microsoft Office PowerPoint</Application>
  <PresentationFormat>Широкоэкранный</PresentationFormat>
  <Paragraphs>220</Paragraphs>
  <Slides>47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47</vt:i4>
      </vt:variant>
    </vt:vector>
  </HeadingPairs>
  <TitlesOfParts>
    <vt:vector size="54" baseType="lpstr">
      <vt:lpstr>Arial</vt:lpstr>
      <vt:lpstr>Calibri</vt:lpstr>
      <vt:lpstr>Calibri Light</vt:lpstr>
      <vt:lpstr>Segoe UI</vt:lpstr>
      <vt:lpstr>Segoe UI Black</vt:lpstr>
      <vt:lpstr>Times New Roman</vt:lpstr>
      <vt:lpstr>Тема Office</vt:lpstr>
      <vt:lpstr>Презентация PowerPoint</vt:lpstr>
      <vt:lpstr>   МИНОБРНАУКИ РОССИИ Федеральное государственное бюджетное образовательное учреждение высшего образования «МИРЭА  Российский технологический университет»  РТУ МИРЭА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 Алексеев</dc:creator>
  <cp:lastModifiedBy>Дмитрий Алексеев</cp:lastModifiedBy>
  <cp:revision>142</cp:revision>
  <dcterms:created xsi:type="dcterms:W3CDTF">2021-05-28T14:18:02Z</dcterms:created>
  <dcterms:modified xsi:type="dcterms:W3CDTF">2023-01-26T07:46:03Z</dcterms:modified>
</cp:coreProperties>
</file>